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82" r:id="rId1"/>
    <p:sldMasterId id="2147483694" r:id="rId2"/>
    <p:sldMasterId id="2147483696" r:id="rId3"/>
    <p:sldMasterId id="2147483699" r:id="rId4"/>
  </p:sldMasterIdLst>
  <p:notesMasterIdLst>
    <p:notesMasterId r:id="rId52"/>
  </p:notesMasterIdLst>
  <p:handoutMasterIdLst>
    <p:handoutMasterId r:id="rId53"/>
  </p:handoutMasterIdLst>
  <p:sldIdLst>
    <p:sldId id="356" r:id="rId5"/>
    <p:sldId id="429" r:id="rId6"/>
    <p:sldId id="430" r:id="rId7"/>
    <p:sldId id="507" r:id="rId8"/>
    <p:sldId id="510" r:id="rId9"/>
    <p:sldId id="511" r:id="rId10"/>
    <p:sldId id="512" r:id="rId11"/>
    <p:sldId id="513" r:id="rId12"/>
    <p:sldId id="514" r:id="rId13"/>
    <p:sldId id="515" r:id="rId14"/>
    <p:sldId id="516" r:id="rId15"/>
    <p:sldId id="517" r:id="rId16"/>
    <p:sldId id="518" r:id="rId17"/>
    <p:sldId id="519" r:id="rId18"/>
    <p:sldId id="520" r:id="rId19"/>
    <p:sldId id="521" r:id="rId20"/>
    <p:sldId id="522" r:id="rId21"/>
    <p:sldId id="523" r:id="rId22"/>
    <p:sldId id="524" r:id="rId23"/>
    <p:sldId id="525" r:id="rId24"/>
    <p:sldId id="526" r:id="rId25"/>
    <p:sldId id="527" r:id="rId26"/>
    <p:sldId id="528" r:id="rId27"/>
    <p:sldId id="529" r:id="rId28"/>
    <p:sldId id="530" r:id="rId29"/>
    <p:sldId id="531" r:id="rId30"/>
    <p:sldId id="532" r:id="rId31"/>
    <p:sldId id="533" r:id="rId32"/>
    <p:sldId id="534" r:id="rId33"/>
    <p:sldId id="535" r:id="rId34"/>
    <p:sldId id="536" r:id="rId35"/>
    <p:sldId id="537" r:id="rId36"/>
    <p:sldId id="538" r:id="rId37"/>
    <p:sldId id="539" r:id="rId38"/>
    <p:sldId id="540" r:id="rId39"/>
    <p:sldId id="541" r:id="rId40"/>
    <p:sldId id="542" r:id="rId41"/>
    <p:sldId id="543" r:id="rId42"/>
    <p:sldId id="544" r:id="rId43"/>
    <p:sldId id="545" r:id="rId44"/>
    <p:sldId id="546" r:id="rId45"/>
    <p:sldId id="547" r:id="rId46"/>
    <p:sldId id="548" r:id="rId47"/>
    <p:sldId id="549" r:id="rId48"/>
    <p:sldId id="550" r:id="rId49"/>
    <p:sldId id="551" r:id="rId50"/>
    <p:sldId id="552" r:id="rId51"/>
  </p:sldIdLst>
  <p:sldSz cx="9144000" cy="6858000" type="letter"/>
  <p:notesSz cx="7302500" cy="95885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5490">
          <p15:clr>
            <a:srgbClr val="A4A3A4"/>
          </p15:clr>
        </p15:guide>
        <p15:guide id="3" orient="horz" pos="3216" userDrawn="1">
          <p15:clr>
            <a:srgbClr val="A4A3A4"/>
          </p15:clr>
        </p15:guide>
        <p15:guide id="4" pos="2880" userDrawn="1">
          <p15:clr>
            <a:srgbClr val="A4A3A4"/>
          </p15:clr>
        </p15:guide>
        <p15:guide id="5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19">
          <p15:clr>
            <a:srgbClr val="A4A3A4"/>
          </p15:clr>
        </p15:guide>
        <p15:guide id="2" pos="230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F755"/>
    <a:srgbClr val="CC6600"/>
    <a:srgbClr val="6666FF"/>
    <a:srgbClr val="008000"/>
    <a:srgbClr val="000080"/>
    <a:srgbClr val="004000"/>
    <a:srgbClr val="9966FF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26" autoAdjust="0"/>
    <p:restoredTop sz="95081" autoAdjust="0"/>
  </p:normalViewPr>
  <p:slideViewPr>
    <p:cSldViewPr snapToGrid="0">
      <p:cViewPr varScale="1">
        <p:scale>
          <a:sx n="113" d="100"/>
          <a:sy n="113" d="100"/>
        </p:scale>
        <p:origin x="184" y="520"/>
      </p:cViewPr>
      <p:guideLst>
        <p:guide orient="horz" pos="4032"/>
        <p:guide pos="5490"/>
        <p:guide orient="horz" pos="3216"/>
        <p:guide pos="2880"/>
        <p:guide pos="4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2568" y="224"/>
      </p:cViewPr>
      <p:guideLst>
        <p:guide orient="horz" pos="3019"/>
        <p:guide pos="230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547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231" tIns="48115" rIns="96231" bIns="48115" numCol="1" anchor="t" anchorCtr="0" compatLnSpc="1">
            <a:prstTxWarp prst="textNoShape">
              <a:avLst/>
            </a:prstTxWarp>
          </a:bodyPr>
          <a:lstStyle>
            <a:lvl1pPr defTabSz="962025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37025" y="0"/>
            <a:ext cx="316547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231" tIns="48115" rIns="96231" bIns="48115" numCol="1" anchor="t" anchorCtr="0" compatLnSpc="1">
            <a:prstTxWarp prst="textNoShape">
              <a:avLst/>
            </a:prstTxWarp>
          </a:bodyPr>
          <a:lstStyle>
            <a:lvl1pPr algn="r" defTabSz="962025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09075"/>
            <a:ext cx="316547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231" tIns="48115" rIns="96231" bIns="48115" numCol="1" anchor="b" anchorCtr="0" compatLnSpc="1">
            <a:prstTxWarp prst="textNoShape">
              <a:avLst/>
            </a:prstTxWarp>
          </a:bodyPr>
          <a:lstStyle>
            <a:lvl1pPr defTabSz="962025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37025" y="9109075"/>
            <a:ext cx="316547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231" tIns="48115" rIns="96231" bIns="48115" numCol="1" anchor="b" anchorCtr="0" compatLnSpc="1">
            <a:prstTxWarp prst="textNoShape">
              <a:avLst/>
            </a:prstTxWarp>
          </a:bodyPr>
          <a:lstStyle>
            <a:lvl1pPr algn="r" defTabSz="962025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66158826-EADE-4792-AB13-43381F09BF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66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5.png>
</file>

<file path=ppt/media/image16.png>
</file>

<file path=ppt/media/image2.jpeg>
</file>

<file path=ppt/media/image27.png>
</file>

<file path=ppt/media/image3.jpeg>
</file>

<file path=ppt/media/image33.png>
</file>

<file path=ppt/media/image37.png>
</file>

<file path=ppt/media/image4.png>
</file>

<file path=ppt/media/image5.jpeg>
</file>

<file path=ppt/media/image6.png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547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231" tIns="48115" rIns="96231" bIns="48115" numCol="1" anchor="t" anchorCtr="0" compatLnSpc="1">
            <a:prstTxWarp prst="textNoShape">
              <a:avLst/>
            </a:prstTxWarp>
          </a:bodyPr>
          <a:lstStyle>
            <a:lvl1pPr defTabSz="962025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37025" y="0"/>
            <a:ext cx="316547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231" tIns="48115" rIns="96231" bIns="48115" numCol="1" anchor="t" anchorCtr="0" compatLnSpc="1">
            <a:prstTxWarp prst="textNoShape">
              <a:avLst/>
            </a:prstTxWarp>
          </a:bodyPr>
          <a:lstStyle>
            <a:lvl1pPr algn="r" defTabSz="962025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4125" y="719138"/>
            <a:ext cx="4794250" cy="3595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54538"/>
            <a:ext cx="5353050" cy="431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231" tIns="48115" rIns="96231" bIns="481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09075"/>
            <a:ext cx="316547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231" tIns="48115" rIns="96231" bIns="48115" numCol="1" anchor="b" anchorCtr="0" compatLnSpc="1">
            <a:prstTxWarp prst="textNoShape">
              <a:avLst/>
            </a:prstTxWarp>
          </a:bodyPr>
          <a:lstStyle>
            <a:lvl1pPr defTabSz="962025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37025" y="9109075"/>
            <a:ext cx="316547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231" tIns="48115" rIns="96231" bIns="48115" numCol="1" anchor="b" anchorCtr="0" compatLnSpc="1">
            <a:prstTxWarp prst="textNoShape">
              <a:avLst/>
            </a:prstTxWarp>
          </a:bodyPr>
          <a:lstStyle>
            <a:lvl1pPr algn="r" defTabSz="962025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ECC53042-5A96-4DBC-B738-B843823BA6D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0802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20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13207C-337C-5744-B32B-244402CD9E3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620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5250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20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13207C-337C-5744-B32B-244402CD9E3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620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3222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20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13207C-337C-5744-B32B-244402CD9E3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620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0569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The 1 norm penalizes non-zero weights,</a:t>
            </a:r>
            <a:r>
              <a:rPr lang="en-US" baseline="0" dirty="0"/>
              <a:t> </a:t>
            </a:r>
            <a:r>
              <a:rPr lang="en-US" baseline="0" dirty="0" err="1"/>
              <a:t>e.g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20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13207C-337C-5744-B32B-244402CD9E3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620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5148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20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13207C-337C-5744-B32B-244402CD9E3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620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5382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</a:t>
            </a:r>
            <a:r>
              <a:rPr lang="en-US" baseline="0" dirty="0"/>
              <a:t> another way, </a:t>
            </a:r>
            <a:r>
              <a:rPr lang="en-US" dirty="0"/>
              <a:t>the right hand side says,</a:t>
            </a:r>
            <a:r>
              <a:rPr lang="en-US" baseline="0" dirty="0"/>
              <a:t> take the value of the function at x1, take the value of the function at x2 and then “linearly” average them based on t.  This represents a line segment between f(x1) and f(x2)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20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13207C-337C-5744-B32B-244402CD9E3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620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1653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20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13207C-337C-5744-B32B-244402CD9E3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620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8810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20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13207C-337C-5744-B32B-244402CD9E3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620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6399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if they’re magnitude</a:t>
            </a:r>
            <a:r>
              <a:rPr lang="en-US" baseline="0" dirty="0"/>
              <a:t> &gt; 1, reduce them drastically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if they’re magnitude &lt; 1, much slower reductions for higher 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20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13207C-337C-5744-B32B-244402CD9E3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620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703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4663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23A271A1-F6D6-438B-A432-4747EE7ECD40}" type="datetimeFigureOut">
              <a:rPr lang="en-US" smtClean="0"/>
              <a:pPr/>
              <a:t>4/4/23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 dirty="0">
              <a:solidFill>
                <a:srgbClr val="EBDDC3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lang="en-US" smtClean="0">
                <a:solidFill>
                  <a:srgbClr val="EBDDC3"/>
                </a:solidFill>
              </a:rPr>
              <a:pPr/>
              <a:t>‹#›</a:t>
            </a:fld>
            <a:endParaRPr lang="en-US" dirty="0">
              <a:solidFill>
                <a:srgbClr val="EBDDC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7837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271A1-F6D6-438B-A432-4747EE7ECD40}" type="datetimeFigureOut">
              <a:rPr lang="en-US" smtClean="0">
                <a:solidFill>
                  <a:srgbClr val="775F55"/>
                </a:solidFill>
              </a:rPr>
              <a:pPr/>
              <a:t>4/4/23</a:t>
            </a:fld>
            <a:endParaRPr lang="en-US" dirty="0">
              <a:solidFill>
                <a:srgbClr val="775F55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775F55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400249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0672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2"/>
          <p:cNvSpPr>
            <a:spLocks noChangeArrowheads="1"/>
          </p:cNvSpPr>
          <p:nvPr/>
        </p:nvSpPr>
        <p:spPr bwMode="auto">
          <a:xfrm>
            <a:off x="227013" y="455613"/>
            <a:ext cx="8683625" cy="42862"/>
          </a:xfrm>
          <a:prstGeom prst="rect">
            <a:avLst/>
          </a:prstGeom>
          <a:gradFill rotWithShape="0">
            <a:gsLst>
              <a:gs pos="0">
                <a:srgbClr val="892034"/>
              </a:gs>
              <a:gs pos="100000">
                <a:srgbClr val="95CAFF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27" name="Picture 37" descr="isip_logo_plain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772525" y="6492875"/>
            <a:ext cx="333375" cy="32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69" name="Text Box 45"/>
          <p:cNvSpPr txBox="1">
            <a:spLocks noChangeArrowheads="1"/>
          </p:cNvSpPr>
          <p:nvPr/>
        </p:nvSpPr>
        <p:spPr bwMode="auto">
          <a:xfrm>
            <a:off x="252413" y="6648450"/>
            <a:ext cx="8158162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200" b="1" dirty="0">
                <a:solidFill>
                  <a:srgbClr val="892034"/>
                </a:solidFill>
              </a:rPr>
              <a:t>ECE 8527: Lecture 30, Slide </a:t>
            </a:r>
            <a:fld id="{56D32A91-0AE1-4806-AC33-D8959F4B7E0D}" type="slidenum">
              <a:rPr lang="en-US" sz="1200" b="1">
                <a:solidFill>
                  <a:srgbClr val="892034"/>
                </a:solidFill>
              </a:rPr>
              <a:pPr>
                <a:spcBef>
                  <a:spcPct val="50000"/>
                </a:spcBef>
                <a:defRPr/>
              </a:pPr>
              <a:t>‹#›</a:t>
            </a:fld>
            <a:endParaRPr lang="en-US" sz="1200" b="1" dirty="0">
              <a:solidFill>
                <a:srgbClr val="892034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04800" y="277813"/>
            <a:ext cx="8605838" cy="6254750"/>
          </a:xfrm>
          <a:prstGeom prst="rect">
            <a:avLst/>
          </a:prstGeom>
          <a:noFill/>
          <a:ln w="38100">
            <a:solidFill>
              <a:srgbClr val="333399"/>
            </a:solidFill>
            <a:miter lim="800000"/>
            <a:headEnd/>
            <a:tailEnd/>
          </a:ln>
          <a:effectLst>
            <a:outerShdw dist="107763" dir="2700000" algn="ctr" rotWithShape="0">
              <a:srgbClr val="892034"/>
            </a:outerShdw>
          </a:effectLst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892034"/>
              </a:solidFill>
              <a:latin typeface="Times New Roman" pitchFamily="18" charset="0"/>
            </a:endParaRP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479425" y="130175"/>
            <a:ext cx="3821113" cy="36671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anchor="ctr" anchorCtr="1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b="1" dirty="0">
                <a:solidFill>
                  <a:srgbClr val="333399"/>
                </a:solidFill>
              </a:rPr>
              <a:t>ECE 8443 – Pattern Recognition</a:t>
            </a:r>
          </a:p>
        </p:txBody>
      </p:sp>
      <p:sp>
        <p:nvSpPr>
          <p:cNvPr id="4" name="Rectangle 5"/>
          <p:cNvSpPr>
            <a:spLocks noChangeArrowheads="1"/>
          </p:cNvSpPr>
          <p:nvPr userDrawn="1"/>
        </p:nvSpPr>
        <p:spPr bwMode="auto">
          <a:xfrm>
            <a:off x="304800" y="277813"/>
            <a:ext cx="8605838" cy="6254750"/>
          </a:xfrm>
          <a:prstGeom prst="rect">
            <a:avLst/>
          </a:prstGeom>
          <a:noFill/>
          <a:ln w="38100">
            <a:solidFill>
              <a:srgbClr val="333399"/>
            </a:solidFill>
            <a:miter lim="800000"/>
            <a:headEnd/>
            <a:tailEnd/>
          </a:ln>
          <a:effectLst>
            <a:outerShdw dist="107763" dir="2700000" algn="ctr" rotWithShape="0">
              <a:srgbClr val="892034"/>
            </a:outerShdw>
          </a:effectLst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892034"/>
              </a:solidFill>
              <a:latin typeface="Times New Roman" pitchFamily="18" charset="0"/>
            </a:endParaRPr>
          </a:p>
        </p:txBody>
      </p:sp>
      <p:sp>
        <p:nvSpPr>
          <p:cNvPr id="5" name="Text Box 8"/>
          <p:cNvSpPr txBox="1">
            <a:spLocks noChangeArrowheads="1"/>
          </p:cNvSpPr>
          <p:nvPr userDrawn="1"/>
        </p:nvSpPr>
        <p:spPr bwMode="auto">
          <a:xfrm>
            <a:off x="479425" y="110332"/>
            <a:ext cx="7935886" cy="369332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square" anchor="ctr" anchorCtr="1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defRPr sz="1800" b="1">
                <a:solidFill>
                  <a:srgbClr val="333399"/>
                </a:solidFill>
              </a:defRPr>
            </a:lvl1pPr>
          </a:lstStyle>
          <a:p>
            <a:r>
              <a:rPr lang="en-US" dirty="0"/>
              <a:t>ECE 8527 – Introduction to Machine Learning and Pattern Recognition</a:t>
            </a:r>
          </a:p>
        </p:txBody>
      </p:sp>
    </p:spTree>
    <p:extLst>
      <p:ext uri="{BB962C8B-B14F-4D97-AF65-F5344CB8AC3E}">
        <p14:creationId xmlns:p14="http://schemas.microsoft.com/office/powerpoint/2010/main" val="918934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23A271A1-F6D6-438B-A432-4747EE7ECD40}" type="datetimeFigureOut">
              <a:rPr lang="en-US" smtClean="0">
                <a:solidFill>
                  <a:srgbClr val="775F55"/>
                </a:solidFill>
                <a:latin typeface="Tw Cen MT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4/4/23</a:t>
            </a:fld>
            <a:endParaRPr lang="en-US" dirty="0">
              <a:solidFill>
                <a:srgbClr val="775F55"/>
              </a:solidFill>
              <a:latin typeface="Tw Cen MT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rgbClr val="775F55"/>
              </a:solidFill>
              <a:latin typeface="Tw Cen MT"/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F0C94032-CD4C-4C25-B0C2-CEC720522D92}" type="slidenum">
              <a:rPr lang="en-US" smtClean="0">
                <a:latin typeface="Tw Cen MT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dirty="0">
              <a:latin typeface="Tw Cen MT"/>
            </a:endParaRPr>
          </a:p>
        </p:txBody>
      </p:sp>
    </p:spTree>
    <p:extLst>
      <p:ext uri="{BB962C8B-B14F-4D97-AF65-F5344CB8AC3E}">
        <p14:creationId xmlns:p14="http://schemas.microsoft.com/office/powerpoint/2010/main" val="577931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2"/>
          <p:cNvSpPr>
            <a:spLocks noChangeArrowheads="1"/>
          </p:cNvSpPr>
          <p:nvPr/>
        </p:nvSpPr>
        <p:spPr bwMode="auto">
          <a:xfrm>
            <a:off x="227013" y="455613"/>
            <a:ext cx="8683625" cy="42862"/>
          </a:xfrm>
          <a:prstGeom prst="rect">
            <a:avLst/>
          </a:prstGeom>
          <a:gradFill rotWithShape="0">
            <a:gsLst>
              <a:gs pos="0">
                <a:srgbClr val="892034"/>
              </a:gs>
              <a:gs pos="100000">
                <a:srgbClr val="95CAFF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27" name="Picture 37" descr="isip_logo_plai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772525" y="6492875"/>
            <a:ext cx="333375" cy="32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69" name="Text Box 45"/>
          <p:cNvSpPr txBox="1">
            <a:spLocks noChangeArrowheads="1"/>
          </p:cNvSpPr>
          <p:nvPr/>
        </p:nvSpPr>
        <p:spPr bwMode="auto">
          <a:xfrm>
            <a:off x="252413" y="6648450"/>
            <a:ext cx="8158162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200" b="1" dirty="0">
                <a:solidFill>
                  <a:srgbClr val="892034"/>
                </a:solidFill>
              </a:rPr>
              <a:t>ECE 8527: Lecture 33, Slide </a:t>
            </a:r>
            <a:fld id="{56D32A91-0AE1-4806-AC33-D8959F4B7E0D}" type="slidenum">
              <a:rPr lang="en-US" sz="1200" b="1">
                <a:solidFill>
                  <a:srgbClr val="892034"/>
                </a:solidFill>
              </a:rPr>
              <a:pPr>
                <a:spcBef>
                  <a:spcPct val="50000"/>
                </a:spcBef>
                <a:defRPr/>
              </a:pPr>
              <a:t>‹#›</a:t>
            </a:fld>
            <a:endParaRPr lang="en-US" sz="1200" b="1" dirty="0">
              <a:solidFill>
                <a:srgbClr val="8920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63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hyperlink" Target="https://towardsdatascience.com/regularization-in-machine-learning-76441ddcf99a" TargetMode="External"/><Relationship Id="rId7" Type="http://schemas.openxmlformats.org/officeDocument/2006/relationships/hyperlink" Target="https://analyticsbuddhu.wordpress.com/2016/07/02/introduction-about-logistic-regression-model/" TargetMode="External"/><Relationship Id="rId2" Type="http://schemas.openxmlformats.org/officeDocument/2006/relationships/hyperlink" Target="https://realpython.com/linear-regression-in-python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hyperlink" Target="https://en.wikipedia.org/wiki/Simple_linear_regression" TargetMode="External"/><Relationship Id="rId10" Type="http://schemas.openxmlformats.org/officeDocument/2006/relationships/image" Target="../media/image6.png"/><Relationship Id="rId4" Type="http://schemas.openxmlformats.org/officeDocument/2006/relationships/hyperlink" Target="https://towardsdatascience.com/stochastic-gradient-descent-clearly-explained-53d239905d31" TargetMode="External"/><Relationship Id="rId9" Type="http://schemas.openxmlformats.org/officeDocument/2006/relationships/hyperlink" Target="https://towardsdatascience.com/understanding-regularization-in-machine-learning-d7dd0729dde5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.bin"/><Relationship Id="rId3" Type="http://schemas.openxmlformats.org/officeDocument/2006/relationships/image" Target="../media/image23.emf"/><Relationship Id="rId7" Type="http://schemas.openxmlformats.org/officeDocument/2006/relationships/image" Target="../media/image25.e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24.emf"/><Relationship Id="rId4" Type="http://schemas.openxmlformats.org/officeDocument/2006/relationships/oleObject" Target="../embeddings/oleObject14.bin"/><Relationship Id="rId9" Type="http://schemas.openxmlformats.org/officeDocument/2006/relationships/image" Target="../media/image2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3.bin"/><Relationship Id="rId3" Type="http://schemas.openxmlformats.org/officeDocument/2006/relationships/image" Target="../media/image23.emf"/><Relationship Id="rId7" Type="http://schemas.openxmlformats.org/officeDocument/2006/relationships/image" Target="../media/image25.e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24.emf"/><Relationship Id="rId4" Type="http://schemas.openxmlformats.org/officeDocument/2006/relationships/oleObject" Target="../embeddings/oleObject21.bin"/><Relationship Id="rId9" Type="http://schemas.openxmlformats.org/officeDocument/2006/relationships/image" Target="../media/image2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29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3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3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7" Type="http://schemas.openxmlformats.org/officeDocument/2006/relationships/image" Target="../media/image31.e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36.bin"/><Relationship Id="rId5" Type="http://schemas.openxmlformats.org/officeDocument/2006/relationships/image" Target="../media/image30.emf"/><Relationship Id="rId4" Type="http://schemas.openxmlformats.org/officeDocument/2006/relationships/oleObject" Target="../embeddings/oleObject35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3" Type="http://schemas.openxmlformats.org/officeDocument/2006/relationships/oleObject" Target="../embeddings/oleObject37.bin"/><Relationship Id="rId7" Type="http://schemas.openxmlformats.org/officeDocument/2006/relationships/oleObject" Target="../embeddings/oleObject39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5.emf"/><Relationship Id="rId5" Type="http://schemas.openxmlformats.org/officeDocument/2006/relationships/oleObject" Target="../embeddings/oleObject38.bin"/><Relationship Id="rId4" Type="http://schemas.openxmlformats.org/officeDocument/2006/relationships/image" Target="../media/image34.emf"/><Relationship Id="rId9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8.emf"/><Relationship Id="rId4" Type="http://schemas.openxmlformats.org/officeDocument/2006/relationships/oleObject" Target="../embeddings/oleObject41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9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0.emf"/><Relationship Id="rId4" Type="http://schemas.openxmlformats.org/officeDocument/2006/relationships/oleObject" Target="../embeddings/oleObject44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hyperlink" Target="https://www.stat.berkeley.edu/~bickel/Test_BickelLi.pdf" TargetMode="External"/><Relationship Id="rId7" Type="http://schemas.openxmlformats.org/officeDocument/2006/relationships/image" Target="../media/image7.tiff"/><Relationship Id="rId2" Type="http://schemas.openxmlformats.org/officeDocument/2006/relationships/hyperlink" Target="http://www.coral-lab.org/~oates/classes/2006/Machine%20Learning/web/RLProblem.ppt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sumsar.net/images/posts/2015-04-17-the-non-parametric-bootstrap-as-a-bayesian-model/dirichlet_plot.png" TargetMode="External"/><Relationship Id="rId5" Type="http://schemas.openxmlformats.org/officeDocument/2006/relationships/hyperlink" Target="http://stat.columbia.edu/~porbanz/papers/porbanz_BNP_draft.pdf" TargetMode="External"/><Relationship Id="rId4" Type="http://schemas.openxmlformats.org/officeDocument/2006/relationships/hyperlink" Target="http://www.stats.ox.ac.uk/~teh/research/npbayes/OrbTeh2010a.pdf" TargetMode="External"/><Relationship Id="rId9" Type="http://schemas.openxmlformats.org/officeDocument/2006/relationships/image" Target="../media/image9.jpe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13" Type="http://schemas.openxmlformats.org/officeDocument/2006/relationships/oleObject" Target="../embeddings/oleObject50.bin"/><Relationship Id="rId3" Type="http://schemas.openxmlformats.org/officeDocument/2006/relationships/oleObject" Target="../embeddings/oleObject45.bin"/><Relationship Id="rId7" Type="http://schemas.openxmlformats.org/officeDocument/2006/relationships/oleObject" Target="../embeddings/oleObject47.bin"/><Relationship Id="rId12" Type="http://schemas.openxmlformats.org/officeDocument/2006/relationships/image" Target="../media/image45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47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emf"/><Relationship Id="rId11" Type="http://schemas.openxmlformats.org/officeDocument/2006/relationships/oleObject" Target="../embeddings/oleObject49.bin"/><Relationship Id="rId5" Type="http://schemas.openxmlformats.org/officeDocument/2006/relationships/oleObject" Target="../embeddings/oleObject46.bin"/><Relationship Id="rId15" Type="http://schemas.openxmlformats.org/officeDocument/2006/relationships/oleObject" Target="../embeddings/oleObject51.bin"/><Relationship Id="rId10" Type="http://schemas.openxmlformats.org/officeDocument/2006/relationships/image" Target="../media/image44.emf"/><Relationship Id="rId4" Type="http://schemas.openxmlformats.org/officeDocument/2006/relationships/image" Target="../media/image41.emf"/><Relationship Id="rId9" Type="http://schemas.openxmlformats.org/officeDocument/2006/relationships/oleObject" Target="../embeddings/oleObject48.bin"/><Relationship Id="rId14" Type="http://schemas.openxmlformats.org/officeDocument/2006/relationships/image" Target="../media/image46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oleObject" Target="../embeddings/oleObject52.bin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8.emf"/><Relationship Id="rId4" Type="http://schemas.openxmlformats.org/officeDocument/2006/relationships/oleObject" Target="../embeddings/oleObject53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oleObject" Target="../embeddings/oleObject55.bin"/><Relationship Id="rId7" Type="http://schemas.openxmlformats.org/officeDocument/2006/relationships/oleObject" Target="../embeddings/oleObject57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0.emf"/><Relationship Id="rId5" Type="http://schemas.openxmlformats.org/officeDocument/2006/relationships/oleObject" Target="../embeddings/oleObject56.bin"/><Relationship Id="rId4" Type="http://schemas.openxmlformats.org/officeDocument/2006/relationships/image" Target="../media/image49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oleObject" Target="../embeddings/oleObject58.bin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3.emf"/><Relationship Id="rId4" Type="http://schemas.openxmlformats.org/officeDocument/2006/relationships/oleObject" Target="../embeddings/oleObject60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7" Type="http://schemas.openxmlformats.org/officeDocument/2006/relationships/image" Target="../media/image56.e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63.bin"/><Relationship Id="rId5" Type="http://schemas.openxmlformats.org/officeDocument/2006/relationships/image" Target="../media/image55.emf"/><Relationship Id="rId4" Type="http://schemas.openxmlformats.org/officeDocument/2006/relationships/oleObject" Target="../embeddings/oleObject62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oleObject" Target="../embeddings/oleObject64.bin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2.emf"/><Relationship Id="rId4" Type="http://schemas.openxmlformats.org/officeDocument/2006/relationships/oleObject" Target="../embeddings/oleObject65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oleObject" Target="../embeddings/oleObject66.bin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1.bin"/><Relationship Id="rId3" Type="http://schemas.openxmlformats.org/officeDocument/2006/relationships/image" Target="../media/image60.emf"/><Relationship Id="rId7" Type="http://schemas.openxmlformats.org/officeDocument/2006/relationships/image" Target="../media/image55.emf"/><Relationship Id="rId2" Type="http://schemas.openxmlformats.org/officeDocument/2006/relationships/oleObject" Target="../embeddings/oleObject68.bin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70.bin"/><Relationship Id="rId5" Type="http://schemas.openxmlformats.org/officeDocument/2006/relationships/image" Target="../media/image61.emf"/><Relationship Id="rId4" Type="http://schemas.openxmlformats.org/officeDocument/2006/relationships/oleObject" Target="../embeddings/oleObject69.bin"/><Relationship Id="rId9" Type="http://schemas.openxmlformats.org/officeDocument/2006/relationships/image" Target="../media/image62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oleObject" Target="../embeddings/oleObject72.bin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3" Type="http://schemas.openxmlformats.org/officeDocument/2006/relationships/oleObject" Target="../embeddings/oleObject74.bin"/><Relationship Id="rId7" Type="http://schemas.openxmlformats.org/officeDocument/2006/relationships/oleObject" Target="../embeddings/oleObject76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6.emf"/><Relationship Id="rId5" Type="http://schemas.openxmlformats.org/officeDocument/2006/relationships/oleObject" Target="../embeddings/oleObject75.bin"/><Relationship Id="rId4" Type="http://schemas.openxmlformats.org/officeDocument/2006/relationships/image" Target="../media/image6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0.bin"/><Relationship Id="rId3" Type="http://schemas.openxmlformats.org/officeDocument/2006/relationships/image" Target="../media/image68.emf"/><Relationship Id="rId7" Type="http://schemas.openxmlformats.org/officeDocument/2006/relationships/image" Target="../media/image70.emf"/><Relationship Id="rId2" Type="http://schemas.openxmlformats.org/officeDocument/2006/relationships/oleObject" Target="../embeddings/oleObject77.bin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79.bin"/><Relationship Id="rId5" Type="http://schemas.openxmlformats.org/officeDocument/2006/relationships/image" Target="../media/image69.emf"/><Relationship Id="rId4" Type="http://schemas.openxmlformats.org/officeDocument/2006/relationships/oleObject" Target="../embeddings/oleObject78.bin"/><Relationship Id="rId9" Type="http://schemas.openxmlformats.org/officeDocument/2006/relationships/image" Target="../media/image71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://scikit-learn.org/stable/modules/sgd.html" TargetMode="Externa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image" Target="../media/image18.emf"/><Relationship Id="rId7" Type="http://schemas.openxmlformats.org/officeDocument/2006/relationships/image" Target="../media/image20.e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19.emf"/><Relationship Id="rId4" Type="http://schemas.openxmlformats.org/officeDocument/2006/relationships/oleObject" Target="../embeddings/oleObject9.bin"/><Relationship Id="rId9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Box 29"/>
          <p:cNvSpPr txBox="1">
            <a:spLocks noChangeArrowheads="1"/>
          </p:cNvSpPr>
          <p:nvPr/>
        </p:nvSpPr>
        <p:spPr bwMode="auto">
          <a:xfrm>
            <a:off x="409575" y="552450"/>
            <a:ext cx="8467725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>
                <a:solidFill>
                  <a:schemeClr val="accent1"/>
                </a:solidFill>
              </a:rPr>
              <a:t>Lecture 30: Linear Regression, Logistic Regression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and Regularization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44" name="Rectangle 3"/>
          <p:cNvSpPr txBox="1">
            <a:spLocks noChangeArrowheads="1"/>
          </p:cNvSpPr>
          <p:nvPr/>
        </p:nvSpPr>
        <p:spPr bwMode="auto">
          <a:xfrm>
            <a:off x="574792" y="1390475"/>
            <a:ext cx="5978408" cy="4475066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/>
          <a:p>
            <a:pPr marL="176213" marR="0" lvl="0" indent="-176213" defTabSz="914400" rtl="0" eaLnBrk="1" fontAlgn="auto" latinLnBrk="0" hangingPunct="1">
              <a:spcBef>
                <a:spcPct val="0"/>
              </a:spcBef>
              <a:spcAft>
                <a:spcPts val="6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Objectives:</a:t>
            </a:r>
          </a:p>
          <a:p>
            <a:pPr marL="179388" marR="0" lvl="0" defTabSz="914400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defRPr/>
            </a:pPr>
            <a:r>
              <a:rPr lang="en-US" sz="1800" b="1" dirty="0">
                <a:solidFill>
                  <a:schemeClr val="tx2"/>
                </a:solidFill>
                <a:latin typeface="+mn-lt"/>
              </a:rPr>
              <a:t>The Linear Regression Model</a:t>
            </a:r>
            <a:br>
              <a:rPr lang="en-US" sz="1800" b="1" dirty="0">
                <a:solidFill>
                  <a:schemeClr val="tx2"/>
                </a:solidFill>
                <a:latin typeface="+mn-lt"/>
              </a:rPr>
            </a:br>
            <a:r>
              <a:rPr lang="en-US" sz="1800" b="1" dirty="0">
                <a:solidFill>
                  <a:schemeClr val="tx2"/>
                </a:solidFill>
                <a:latin typeface="+mn-lt"/>
              </a:rPr>
              <a:t>Least Squares Solution</a:t>
            </a:r>
            <a:br>
              <a:rPr lang="en-US" sz="1800" b="1" dirty="0">
                <a:solidFill>
                  <a:schemeClr val="tx2"/>
                </a:solidFill>
                <a:latin typeface="+mn-lt"/>
              </a:rPr>
            </a:br>
            <a:r>
              <a:rPr lang="en-US" sz="1800" b="1" dirty="0">
                <a:solidFill>
                  <a:schemeClr val="tx2"/>
                </a:solidFill>
                <a:latin typeface="+mn-lt"/>
              </a:rPr>
              <a:t>The Logistic Regression Model</a:t>
            </a:r>
            <a:br>
              <a:rPr lang="en-US" sz="1800" b="1" dirty="0">
                <a:solidFill>
                  <a:schemeClr val="tx2"/>
                </a:solidFill>
                <a:latin typeface="+mn-lt"/>
              </a:rPr>
            </a:br>
            <a:r>
              <a:rPr lang="en-US" sz="1800" b="1" dirty="0">
                <a:solidFill>
                  <a:schemeClr val="tx2"/>
                </a:solidFill>
                <a:latin typeface="+mn-lt"/>
              </a:rPr>
              <a:t>Multiclass Logistic Regression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30188" indent="-230188">
              <a:spcBef>
                <a:spcPts val="1200"/>
              </a:spcBef>
              <a:spcAft>
                <a:spcPts val="600"/>
              </a:spcAft>
              <a:buFont typeface="Arial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  <a:latin typeface="+mn-lt"/>
              </a:rPr>
              <a:t>Resources:</a:t>
            </a:r>
          </a:p>
          <a:p>
            <a:pPr marL="179388">
              <a:spcBef>
                <a:spcPts val="0"/>
              </a:spcBef>
              <a:spcAft>
                <a:spcPts val="600"/>
              </a:spcAft>
            </a:pPr>
            <a:r>
              <a:rPr lang="en-US" sz="1800" b="1" dirty="0">
                <a:solidFill>
                  <a:schemeClr val="tx2"/>
                </a:solidFill>
                <a:latin typeface="+mn-lt"/>
              </a:rPr>
              <a:t>Textbook (Sections 3.1 – 3.A)</a:t>
            </a:r>
            <a:br>
              <a:rPr lang="en-US" sz="1800" b="1" dirty="0">
                <a:solidFill>
                  <a:schemeClr val="tx2"/>
                </a:solidFill>
                <a:latin typeface="+mn-lt"/>
              </a:rPr>
            </a:br>
            <a:r>
              <a:rPr lang="en-US" sz="1800" b="1" dirty="0" err="1">
                <a:solidFill>
                  <a:schemeClr val="tx2"/>
                </a:solidFill>
                <a:latin typeface="+mn-lt"/>
              </a:rPr>
              <a:t>RealPython</a:t>
            </a:r>
            <a:r>
              <a:rPr lang="en-US" sz="1800" b="1" dirty="0">
                <a:solidFill>
                  <a:schemeClr val="tx2"/>
                </a:solidFill>
                <a:latin typeface="+mn-lt"/>
              </a:rPr>
              <a:t>: </a:t>
            </a:r>
            <a:r>
              <a:rPr lang="en-US" sz="1800" b="1" dirty="0">
                <a:solidFill>
                  <a:schemeClr val="tx2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Linear Regression in Python</a:t>
            </a:r>
            <a:br>
              <a:rPr lang="en-US" sz="1800" b="1" dirty="0">
                <a:solidFill>
                  <a:schemeClr val="tx2"/>
                </a:solidFill>
                <a:latin typeface="+mn-lt"/>
              </a:rPr>
            </a:br>
            <a:r>
              <a:rPr lang="en-US" sz="1800" b="1" dirty="0" err="1">
                <a:solidFill>
                  <a:schemeClr val="tx2"/>
                </a:solidFill>
                <a:latin typeface="+mn-lt"/>
              </a:rPr>
              <a:t>RealPython</a:t>
            </a:r>
            <a:r>
              <a:rPr lang="en-US" sz="1800" b="1" dirty="0">
                <a:solidFill>
                  <a:schemeClr val="tx2"/>
                </a:solidFill>
                <a:latin typeface="+mn-lt"/>
              </a:rPr>
              <a:t>: </a:t>
            </a:r>
            <a:r>
              <a:rPr lang="en-US" sz="1800" b="1" dirty="0">
                <a:solidFill>
                  <a:schemeClr val="tx2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Logistic Regression in Python</a:t>
            </a:r>
            <a:br>
              <a:rPr lang="en-US" sz="1800" b="1" dirty="0">
                <a:solidFill>
                  <a:schemeClr val="tx2"/>
                </a:solidFill>
                <a:latin typeface="+mn-lt"/>
              </a:rPr>
            </a:br>
            <a:r>
              <a:rPr lang="en-US" sz="1800" b="1" dirty="0" err="1">
                <a:solidFill>
                  <a:schemeClr val="tx2"/>
                </a:solidFill>
                <a:latin typeface="+mn-lt"/>
              </a:rPr>
              <a:t>TowardsDataScience</a:t>
            </a:r>
            <a:r>
              <a:rPr lang="en-US" sz="1800" b="1" dirty="0">
                <a:solidFill>
                  <a:schemeClr val="tx2"/>
                </a:solidFill>
                <a:latin typeface="+mn-lt"/>
              </a:rPr>
              <a:t>: </a:t>
            </a:r>
            <a:r>
              <a:rPr lang="en-US" sz="1800" b="1" dirty="0">
                <a:solidFill>
                  <a:schemeClr val="tx2"/>
                </a:solidFill>
                <a:latin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Regularization</a:t>
            </a:r>
            <a:br>
              <a:rPr lang="en-US" sz="1800" b="1" dirty="0">
                <a:solidFill>
                  <a:schemeClr val="tx2"/>
                </a:solidFill>
                <a:latin typeface="+mn-lt"/>
              </a:rPr>
            </a:br>
            <a:r>
              <a:rPr lang="en-US" sz="1800" b="1" dirty="0" err="1">
                <a:solidFill>
                  <a:schemeClr val="tx2"/>
                </a:solidFill>
                <a:latin typeface="+mn-lt"/>
              </a:rPr>
              <a:t>TowardsDataScience</a:t>
            </a:r>
            <a:r>
              <a:rPr lang="en-US" sz="1800" b="1" dirty="0">
                <a:solidFill>
                  <a:schemeClr val="tx2"/>
                </a:solidFill>
                <a:latin typeface="+mn-lt"/>
              </a:rPr>
              <a:t>: </a:t>
            </a:r>
            <a:r>
              <a:rPr lang="en-US" sz="1800" b="1" dirty="0">
                <a:solidFill>
                  <a:schemeClr val="tx2"/>
                </a:solidFill>
                <a:latin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Stochastic Gradient Descent</a:t>
            </a:r>
            <a:endParaRPr lang="en-US" sz="1800" b="1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3" name="Picture 2">
            <a:hlinkClick r:id="rId5"/>
            <a:extLst>
              <a:ext uri="{FF2B5EF4-FFF2-40B4-BE49-F238E27FC236}">
                <a16:creationId xmlns:a16="http://schemas.microsoft.com/office/drawing/2014/main" id="{BA20C5A4-7672-6278-4B1C-41C6CEBFF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324" y="1306090"/>
            <a:ext cx="1894050" cy="1256688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ntroduction about Logistic Regression Model – Analytics Buddhu">
            <a:hlinkClick r:id="rId7"/>
            <a:extLst>
              <a:ext uri="{FF2B5EF4-FFF2-40B4-BE49-F238E27FC236}">
                <a16:creationId xmlns:a16="http://schemas.microsoft.com/office/drawing/2014/main" id="{F03BAE4E-525F-3E8B-68A0-60896B83E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322" y="4880111"/>
            <a:ext cx="1894051" cy="1429546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hlinkClick r:id="rId9"/>
            <a:extLst>
              <a:ext uri="{FF2B5EF4-FFF2-40B4-BE49-F238E27FC236}">
                <a16:creationId xmlns:a16="http://schemas.microsoft.com/office/drawing/2014/main" id="{8FAD0556-F2D1-EA95-737E-406BB796372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7" t="15661" r="5951" b="4615"/>
          <a:stretch/>
        </p:blipFill>
        <p:spPr>
          <a:xfrm>
            <a:off x="6821323" y="2590920"/>
            <a:ext cx="1894051" cy="2255738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582767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/>
              <a:t>pick a starting point (</a:t>
            </a:r>
            <a:r>
              <a:rPr lang="en-US" sz="2400" dirty="0" err="1"/>
              <a:t>w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repeat until loss doesn’t decrease in all dimensions:</a:t>
            </a:r>
          </a:p>
          <a:p>
            <a:pPr lvl="2"/>
            <a:r>
              <a:rPr lang="en-US" sz="2000" dirty="0"/>
              <a:t>pick a dimension</a:t>
            </a:r>
          </a:p>
          <a:p>
            <a:pPr lvl="2"/>
            <a:r>
              <a:rPr lang="en-US" sz="2000" dirty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2041525" y="4194175"/>
          <a:ext cx="4689475" cy="941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273300" imgH="457200" progId="Equation.3">
                  <p:embed/>
                </p:oleObj>
              </mc:Choice>
              <mc:Fallback>
                <p:oleObj name="Equation" r:id="rId2" imgW="2273300" imgH="4572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1525" y="4194175"/>
                        <a:ext cx="4689475" cy="9413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751667" y="5658556"/>
            <a:ext cx="2507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What is this doing?</a:t>
            </a:r>
          </a:p>
        </p:txBody>
      </p:sp>
    </p:spTree>
    <p:extLst>
      <p:ext uri="{BB962C8B-B14F-4D97-AF65-F5344CB8AC3E}">
        <p14:creationId xmlns:p14="http://schemas.microsoft.com/office/powerpoint/2010/main" val="1391554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learning algorithm!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3155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000" dirty="0"/>
              <a:t>   for each training example (</a:t>
            </a:r>
            <a:r>
              <a:rPr lang="en-US" sz="2000" i="1" dirty="0"/>
              <a:t>f</a:t>
            </a:r>
            <a:r>
              <a:rPr lang="en-US" sz="2000" i="1" baseline="-25000" dirty="0"/>
              <a:t>1</a:t>
            </a:r>
            <a:r>
              <a:rPr lang="en-US" sz="2000" i="1" dirty="0"/>
              <a:t>, f</a:t>
            </a:r>
            <a:r>
              <a:rPr lang="en-US" sz="2000" i="1" baseline="-25000" dirty="0"/>
              <a:t>2</a:t>
            </a:r>
            <a:r>
              <a:rPr lang="en-US" sz="2000" i="1" dirty="0"/>
              <a:t>, …, </a:t>
            </a:r>
            <a:r>
              <a:rPr lang="en-US" sz="2000" i="1" dirty="0" err="1"/>
              <a:t>f</a:t>
            </a:r>
            <a:r>
              <a:rPr lang="en-US" sz="2000" i="1" baseline="-25000" dirty="0" err="1"/>
              <a:t>m</a:t>
            </a:r>
            <a:r>
              <a:rPr lang="en-US" sz="2000" dirty="0"/>
              <a:t>, label):</a:t>
            </a:r>
          </a:p>
          <a:p>
            <a:pPr marL="0" indent="0">
              <a:buNone/>
            </a:pPr>
            <a:r>
              <a:rPr lang="en-US" sz="2000" dirty="0"/>
              <a:t>      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dirty="0"/>
              <a:t>      if </a:t>
            </a:r>
            <a:r>
              <a:rPr lang="en-US" sz="2000" i="1" dirty="0"/>
              <a:t>prediction * label </a:t>
            </a:r>
            <a:r>
              <a:rPr lang="en-US" sz="2000" dirty="0"/>
              <a:t>≤ 0:  // they don’t agree</a:t>
            </a:r>
          </a:p>
          <a:p>
            <a:pPr marL="0" indent="0">
              <a:buNone/>
            </a:pPr>
            <a:r>
              <a:rPr lang="en-US" sz="2000" dirty="0"/>
              <a:t>         for each </a:t>
            </a:r>
            <a:r>
              <a:rPr lang="en-US" sz="2000" i="1" dirty="0" err="1"/>
              <a:t>w</a:t>
            </a:r>
            <a:r>
              <a:rPr lang="en-US" sz="2000" i="1" baseline="-25000" dirty="0" err="1"/>
              <a:t>j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r>
              <a:rPr lang="en-US" sz="2000" dirty="0"/>
              <a:t>           </a:t>
            </a:r>
            <a:r>
              <a:rPr lang="en-US" sz="2000" i="1" dirty="0" err="1"/>
              <a:t>w</a:t>
            </a:r>
            <a:r>
              <a:rPr lang="en-US" sz="2000" i="1" baseline="-25000" dirty="0" err="1"/>
              <a:t>j</a:t>
            </a:r>
            <a:r>
              <a:rPr lang="en-US" sz="2000" dirty="0"/>
              <a:t> = </a:t>
            </a:r>
            <a:r>
              <a:rPr lang="en-US" sz="2000" i="1" dirty="0" err="1"/>
              <a:t>w</a:t>
            </a:r>
            <a:r>
              <a:rPr lang="en-US" sz="2000" i="1" baseline="-25000" dirty="0" err="1"/>
              <a:t>j</a:t>
            </a:r>
            <a:r>
              <a:rPr lang="en-US" sz="2000" dirty="0"/>
              <a:t> + </a:t>
            </a:r>
            <a:r>
              <a:rPr lang="en-US" sz="2000" i="1" dirty="0" err="1"/>
              <a:t>f</a:t>
            </a:r>
            <a:r>
              <a:rPr lang="en-US" sz="2000" i="1" baseline="-25000" dirty="0" err="1"/>
              <a:t>j</a:t>
            </a:r>
            <a:r>
              <a:rPr lang="en-US" sz="2000" dirty="0"/>
              <a:t>*label</a:t>
            </a:r>
          </a:p>
          <a:p>
            <a:pPr marL="0" indent="0">
              <a:buNone/>
            </a:pPr>
            <a:r>
              <a:rPr lang="en-US" sz="2000" dirty="0"/>
              <a:t>         </a:t>
            </a:r>
            <a:r>
              <a:rPr lang="en-US" sz="2000" i="1" dirty="0"/>
              <a:t>b</a:t>
            </a:r>
            <a:r>
              <a:rPr lang="en-US" sz="2000" dirty="0"/>
              <a:t> = </a:t>
            </a:r>
            <a:r>
              <a:rPr lang="en-US" sz="2000" i="1" dirty="0"/>
              <a:t>b</a:t>
            </a:r>
            <a:r>
              <a:rPr lang="en-US" sz="2000" dirty="0"/>
              <a:t> + label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1112838" y="2471738"/>
          <a:ext cx="2855912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600200" imgH="330200" progId="Equation.3">
                  <p:embed/>
                </p:oleObj>
              </mc:Choice>
              <mc:Fallback>
                <p:oleObj name="Equation" r:id="rId2" imgW="1600200" imgH="330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2838" y="2471738"/>
                        <a:ext cx="2855912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1808163" y="5080000"/>
          <a:ext cx="4322762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095500" imgH="228600" progId="Equation.3">
                  <p:embed/>
                </p:oleObj>
              </mc:Choice>
              <mc:Fallback>
                <p:oleObj name="Equation" r:id="rId4" imgW="2095500" imgH="228600" progId="Equation.3">
                  <p:embed/>
                  <p:pic>
                    <p:nvPicPr>
                      <p:cNvPr id="6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163" y="5080000"/>
                        <a:ext cx="4322762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612648" y="4910667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2379663" y="6051550"/>
          <a:ext cx="1938337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939800" imgH="228600" progId="Equation.3">
                  <p:embed/>
                </p:oleObj>
              </mc:Choice>
              <mc:Fallback>
                <p:oleObj name="Equation" r:id="rId6" imgW="939800" imgH="2286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6051550"/>
                        <a:ext cx="1938337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70112" y="5545668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or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87334" y="5998485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where 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5485342" y="6037439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485900" imgH="215900" progId="Equation.3">
                  <p:embed/>
                </p:oleObj>
              </mc:Choice>
              <mc:Fallback>
                <p:oleObj name="Equation" r:id="rId8" imgW="1485900" imgH="215900" progId="Equation.3">
                  <p:embed/>
                  <p:pic>
                    <p:nvPicPr>
                      <p:cNvPr id="11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5342" y="6037439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1918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constant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2211565" y="1620661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485900" imgH="215900" progId="Equation.3">
                  <p:embed/>
                </p:oleObj>
              </mc:Choice>
              <mc:Fallback>
                <p:oleObj name="Equation" r:id="rId2" imgW="1485900" imgH="2159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1565" y="1620661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2864556" y="1620661"/>
            <a:ext cx="2412472" cy="446088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13000" y="3795888"/>
            <a:ext cx="3270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When is this large/small?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15556" y="2173111"/>
            <a:ext cx="973666" cy="8466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92889" y="3132667"/>
            <a:ext cx="1406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prediction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34734" y="3200401"/>
            <a:ext cx="81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label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learning rate</a:t>
            </a:r>
          </a:p>
        </p:txBody>
      </p:sp>
      <p:cxnSp>
        <p:nvCxnSpPr>
          <p:cNvPr id="11" name="Straight Arrow Connector 10"/>
          <p:cNvCxnSpPr>
            <a:stCxn id="9" idx="0"/>
          </p:cNvCxnSpPr>
          <p:nvPr/>
        </p:nvCxnSpPr>
        <p:spPr>
          <a:xfrm flipV="1">
            <a:off x="3141306" y="2066751"/>
            <a:ext cx="512749" cy="113365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961444" y="2066749"/>
            <a:ext cx="762870" cy="106591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93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constant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2211565" y="1620661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485900" imgH="215900" progId="Equation.3">
                  <p:embed/>
                </p:oleObj>
              </mc:Choice>
              <mc:Fallback>
                <p:oleObj name="Equation" r:id="rId2" imgW="1485900" imgH="2159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1565" y="1620661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2864556" y="1620661"/>
            <a:ext cx="2412472" cy="446088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515556" y="2173112"/>
            <a:ext cx="451555" cy="410402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3951" y="2558114"/>
            <a:ext cx="1406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prediction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40912" y="2583514"/>
            <a:ext cx="813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label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414889" y="2066751"/>
            <a:ext cx="239166" cy="47324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441121" y="3682957"/>
            <a:ext cx="46182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If they’re the same sign, as the predicted gets larger there update gets smaller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If they’re different, the more different they are, the bigger the update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/>
          <a:srcRect l="12482" t="12716" r="15913" b="10577"/>
          <a:stretch/>
        </p:blipFill>
        <p:spPr>
          <a:xfrm>
            <a:off x="165454" y="3486625"/>
            <a:ext cx="4092222" cy="311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33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concern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7836" y="4212146"/>
            <a:ext cx="41713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What is this calculated on?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Is this what we want to optimize?</a:t>
            </a: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/>
        </p:nvGraphicFramePr>
        <p:xfrm>
          <a:off x="737836" y="2088936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930400" imgH="457200" progId="Equation.3">
                  <p:embed/>
                </p:oleObj>
              </mc:Choice>
              <mc:Fallback>
                <p:oleObj name="Equation" r:id="rId2" imgW="1930400" imgH="457200" progId="Equation.3">
                  <p:embed/>
                  <p:pic>
                    <p:nvPicPr>
                      <p:cNvPr id="18" name="Object 17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37836" y="2088936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Connector 18"/>
          <p:cNvCxnSpPr/>
          <p:nvPr/>
        </p:nvCxnSpPr>
        <p:spPr>
          <a:xfrm flipH="1">
            <a:off x="6091931" y="4631268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626302" y="4384362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6091931" y="3322287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839717" y="2806891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loss</a:t>
            </a:r>
          </a:p>
        </p:txBody>
      </p:sp>
      <p:sp>
        <p:nvSpPr>
          <p:cNvPr id="23" name="Freeform 22"/>
          <p:cNvSpPr/>
          <p:nvPr/>
        </p:nvSpPr>
        <p:spPr>
          <a:xfrm>
            <a:off x="6305041" y="3176223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6750113" y="389592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6902513" y="40765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7069024" y="4243061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7235535" y="4437794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7458490" y="45337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7568557" y="451681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2598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learning algorithm!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3155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repeat until convergence (or for some # of iterations):</a:t>
            </a:r>
          </a:p>
          <a:p>
            <a:pPr marL="0" indent="0">
              <a:buNone/>
            </a:pPr>
            <a:r>
              <a:rPr lang="en-US" sz="2000" dirty="0"/>
              <a:t>   for each training example (</a:t>
            </a:r>
            <a:r>
              <a:rPr lang="en-US" sz="2000" i="1" dirty="0"/>
              <a:t>f</a:t>
            </a:r>
            <a:r>
              <a:rPr lang="en-US" sz="2000" i="1" baseline="-25000" dirty="0"/>
              <a:t>1</a:t>
            </a:r>
            <a:r>
              <a:rPr lang="en-US" sz="2000" i="1" dirty="0"/>
              <a:t>, f</a:t>
            </a:r>
            <a:r>
              <a:rPr lang="en-US" sz="2000" i="1" baseline="-25000" dirty="0"/>
              <a:t>2</a:t>
            </a:r>
            <a:r>
              <a:rPr lang="en-US" sz="2000" i="1" dirty="0"/>
              <a:t>, …, </a:t>
            </a:r>
            <a:r>
              <a:rPr lang="en-US" sz="2000" i="1" dirty="0" err="1"/>
              <a:t>f</a:t>
            </a:r>
            <a:r>
              <a:rPr lang="en-US" sz="2000" i="1" baseline="-25000" dirty="0" err="1"/>
              <a:t>m</a:t>
            </a:r>
            <a:r>
              <a:rPr lang="en-US" sz="2000" dirty="0"/>
              <a:t>, label):</a:t>
            </a:r>
          </a:p>
          <a:p>
            <a:pPr marL="0" indent="0">
              <a:buNone/>
            </a:pPr>
            <a:r>
              <a:rPr lang="en-US" sz="2000" dirty="0"/>
              <a:t>      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dirty="0"/>
              <a:t>      if </a:t>
            </a:r>
            <a:r>
              <a:rPr lang="en-US" sz="2000" i="1" dirty="0"/>
              <a:t>prediction * label </a:t>
            </a:r>
            <a:r>
              <a:rPr lang="en-US" sz="2000" dirty="0"/>
              <a:t>≤ 0:  // they don’t agree</a:t>
            </a:r>
          </a:p>
          <a:p>
            <a:pPr marL="0" indent="0">
              <a:buNone/>
            </a:pPr>
            <a:r>
              <a:rPr lang="en-US" sz="2000" dirty="0"/>
              <a:t>         for each </a:t>
            </a:r>
            <a:r>
              <a:rPr lang="en-US" sz="2000" i="1" dirty="0" err="1"/>
              <a:t>w</a:t>
            </a:r>
            <a:r>
              <a:rPr lang="en-US" sz="2000" i="1" baseline="-25000" dirty="0" err="1"/>
              <a:t>j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r>
              <a:rPr lang="en-US" sz="2000" dirty="0"/>
              <a:t>           </a:t>
            </a:r>
            <a:r>
              <a:rPr lang="en-US" sz="2000" i="1" dirty="0" err="1"/>
              <a:t>w</a:t>
            </a:r>
            <a:r>
              <a:rPr lang="en-US" sz="2000" i="1" baseline="-25000" dirty="0" err="1"/>
              <a:t>j</a:t>
            </a:r>
            <a:r>
              <a:rPr lang="en-US" sz="2000" dirty="0"/>
              <a:t> = </a:t>
            </a:r>
            <a:r>
              <a:rPr lang="en-US" sz="2000" i="1" dirty="0" err="1"/>
              <a:t>w</a:t>
            </a:r>
            <a:r>
              <a:rPr lang="en-US" sz="2000" i="1" baseline="-25000" dirty="0" err="1"/>
              <a:t>j</a:t>
            </a:r>
            <a:r>
              <a:rPr lang="en-US" sz="2000" dirty="0"/>
              <a:t> + </a:t>
            </a:r>
            <a:r>
              <a:rPr lang="en-US" sz="2000" i="1" dirty="0" err="1"/>
              <a:t>f</a:t>
            </a:r>
            <a:r>
              <a:rPr lang="en-US" sz="2000" i="1" baseline="-25000" dirty="0" err="1"/>
              <a:t>j</a:t>
            </a:r>
            <a:r>
              <a:rPr lang="en-US" sz="2000" dirty="0"/>
              <a:t>*label</a:t>
            </a:r>
          </a:p>
          <a:p>
            <a:pPr marL="0" indent="0">
              <a:buNone/>
            </a:pPr>
            <a:r>
              <a:rPr lang="en-US" sz="2000" dirty="0"/>
              <a:t>         </a:t>
            </a:r>
            <a:r>
              <a:rPr lang="en-US" sz="2000" i="1" dirty="0"/>
              <a:t>b</a:t>
            </a:r>
            <a:r>
              <a:rPr lang="en-US" sz="2000" dirty="0"/>
              <a:t> = </a:t>
            </a:r>
            <a:r>
              <a:rPr lang="en-US" sz="2000" i="1" dirty="0"/>
              <a:t>b</a:t>
            </a:r>
            <a:r>
              <a:rPr lang="en-US" sz="2000" dirty="0"/>
              <a:t> + label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1112838" y="2471738"/>
          <a:ext cx="2855912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600200" imgH="330200" progId="Equation.3">
                  <p:embed/>
                </p:oleObj>
              </mc:Choice>
              <mc:Fallback>
                <p:oleObj name="Equation" r:id="rId2" imgW="1600200" imgH="330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2838" y="2471738"/>
                        <a:ext cx="2855912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1808163" y="5080000"/>
          <a:ext cx="4322762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095500" imgH="228600" progId="Equation.3">
                  <p:embed/>
                </p:oleObj>
              </mc:Choice>
              <mc:Fallback>
                <p:oleObj name="Equation" r:id="rId4" imgW="2095500" imgH="228600" progId="Equation.3">
                  <p:embed/>
                  <p:pic>
                    <p:nvPicPr>
                      <p:cNvPr id="6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8163" y="5080000"/>
                        <a:ext cx="4322762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612648" y="4910667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2379663" y="6051550"/>
          <a:ext cx="1938337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939800" imgH="228600" progId="Equation.3">
                  <p:embed/>
                </p:oleObj>
              </mc:Choice>
              <mc:Fallback>
                <p:oleObj name="Equation" r:id="rId6" imgW="939800" imgH="2286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9663" y="6051550"/>
                        <a:ext cx="1938337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70112" y="5545668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or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87334" y="5998485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where 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5485342" y="6037439"/>
          <a:ext cx="3065463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485900" imgH="215900" progId="Equation.3">
                  <p:embed/>
                </p:oleObj>
              </mc:Choice>
              <mc:Fallback>
                <p:oleObj name="Equation" r:id="rId8" imgW="1485900" imgH="215900" progId="Equation.3">
                  <p:embed/>
                  <p:pic>
                    <p:nvPicPr>
                      <p:cNvPr id="11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5342" y="6037439"/>
                        <a:ext cx="3065463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Connector 11"/>
          <p:cNvCxnSpPr/>
          <p:nvPr/>
        </p:nvCxnSpPr>
        <p:spPr>
          <a:xfrm>
            <a:off x="903111" y="3330222"/>
            <a:ext cx="4910666" cy="14111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50493" y="3599722"/>
            <a:ext cx="4417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Note: for gradient descent, we always update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7750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concern</a:t>
            </a:r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6091931" y="4631268"/>
            <a:ext cx="2787133" cy="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626302" y="4384362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091931" y="3322287"/>
            <a:ext cx="0" cy="1308981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839717" y="2806891"/>
            <a:ext cx="50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loss</a:t>
            </a:r>
          </a:p>
        </p:txBody>
      </p:sp>
      <p:sp>
        <p:nvSpPr>
          <p:cNvPr id="9" name="Freeform 8"/>
          <p:cNvSpPr/>
          <p:nvPr/>
        </p:nvSpPr>
        <p:spPr>
          <a:xfrm>
            <a:off x="6305041" y="3176223"/>
            <a:ext cx="2397141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0" name="Oval 9"/>
          <p:cNvSpPr/>
          <p:nvPr/>
        </p:nvSpPr>
        <p:spPr>
          <a:xfrm>
            <a:off x="6750113" y="389592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6902513" y="40765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7069024" y="4243061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7235535" y="4437794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7458490" y="4533750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7568557" y="4516818"/>
            <a:ext cx="45719" cy="155185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/>
        </p:nvGraphicFramePr>
        <p:xfrm>
          <a:off x="737836" y="2088936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930400" imgH="457200" progId="Equation.3">
                  <p:embed/>
                </p:oleObj>
              </mc:Choice>
              <mc:Fallback>
                <p:oleObj name="Equation" r:id="rId2" imgW="1930400" imgH="457200" progId="Equation.3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37836" y="2088936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44304" y="3282409"/>
            <a:ext cx="51755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We’re calculating this on the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training set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We still need to be careful about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overfitting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The min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w,b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on the training set is generally NOT the min for the test set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27667" y="6180667"/>
            <a:ext cx="7019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How did we deal with this for the perceptron algorithm?</a:t>
            </a:r>
          </a:p>
        </p:txBody>
      </p:sp>
    </p:spTree>
    <p:extLst>
      <p:ext uri="{BB962C8B-B14F-4D97-AF65-F5344CB8AC3E}">
        <p14:creationId xmlns:p14="http://schemas.microsoft.com/office/powerpoint/2010/main" val="912171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Overfitting</a:t>
            </a:r>
            <a:r>
              <a:rPr lang="en-US" dirty="0"/>
              <a:t> revisited: regularization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49391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</a:t>
            </a:r>
            <a:r>
              <a:rPr lang="en-US" dirty="0">
                <a:solidFill>
                  <a:srgbClr val="FF6600"/>
                </a:solidFill>
              </a:rPr>
              <a:t> </a:t>
            </a:r>
            <a:r>
              <a:rPr lang="en-US" dirty="0" err="1">
                <a:solidFill>
                  <a:srgbClr val="FF6600"/>
                </a:solidFill>
              </a:rPr>
              <a:t>regularizer</a:t>
            </a:r>
            <a:r>
              <a:rPr lang="en-US" dirty="0">
                <a:solidFill>
                  <a:srgbClr val="FF6600"/>
                </a:solidFill>
              </a:rPr>
              <a:t> </a:t>
            </a:r>
            <a:r>
              <a:rPr lang="en-US" dirty="0"/>
              <a:t>is an additional criteria to the loss function to make sure that we don’t </a:t>
            </a:r>
            <a:r>
              <a:rPr lang="en-US" dirty="0" err="1"/>
              <a:t>overfit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It’s called a </a:t>
            </a:r>
            <a:r>
              <a:rPr lang="en-US" dirty="0" err="1"/>
              <a:t>regularizer</a:t>
            </a:r>
            <a:r>
              <a:rPr lang="en-US" dirty="0"/>
              <a:t> since it tries to keep the parameters more normal/regular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is a bias on the model forces the learning to prefer certain types of weights over others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1336675" y="5278438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616200" imgH="457200" progId="Equation.3">
                  <p:embed/>
                </p:oleObj>
              </mc:Choice>
              <mc:Fallback>
                <p:oleObj name="Equation" r:id="rId2" imgW="26162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36675" y="5278438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3304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Regularizers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041400" imgH="330200" progId="Equation.3">
                  <p:embed/>
                </p:oleObj>
              </mc:Choice>
              <mc:Fallback>
                <p:oleObj name="Equation" r:id="rId2" imgW="1041400" imgH="330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28334" y="3259666"/>
            <a:ext cx="5630333" cy="2328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Should we allow all possible weights?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Any preferences?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What makes for a “simpler” model for a linear model?</a:t>
            </a:r>
          </a:p>
        </p:txBody>
      </p:sp>
    </p:spTree>
    <p:extLst>
      <p:ext uri="{BB962C8B-B14F-4D97-AF65-F5344CB8AC3E}">
        <p14:creationId xmlns:p14="http://schemas.microsoft.com/office/powerpoint/2010/main" val="16447340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Regularizers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09222" y="2878666"/>
            <a:ext cx="83568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Generally, we don’t want huge weights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If weights are large, a small change in a feature can result in a large change in the prediction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Also gives too much weight to any one feature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Might also prefer weights of 0 for features that aren’t useful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12648" y="6154945"/>
            <a:ext cx="80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How do we encourage small weights? or penalize large weights?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041400" imgH="330200" progId="Equation.3">
                  <p:embed/>
                </p:oleObj>
              </mc:Choice>
              <mc:Fallback>
                <p:oleObj name="Equation" r:id="rId2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5438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3"/>
          <p:cNvSpPr txBox="1">
            <a:spLocks noChangeArrowheads="1"/>
          </p:cNvSpPr>
          <p:nvPr/>
        </p:nvSpPr>
        <p:spPr bwMode="auto">
          <a:xfrm>
            <a:off x="227013" y="57150"/>
            <a:ext cx="6858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dirty="0">
                <a:solidFill>
                  <a:schemeClr val="accent2"/>
                </a:solidFill>
              </a:rPr>
              <a:t>Summary</a:t>
            </a:r>
          </a:p>
        </p:txBody>
      </p:sp>
      <p:sp>
        <p:nvSpPr>
          <p:cNvPr id="2" name="Text Box 4">
            <a:extLst>
              <a:ext uri="{FF2B5EF4-FFF2-40B4-BE49-F238E27FC236}">
                <a16:creationId xmlns:a16="http://schemas.microsoft.com/office/drawing/2014/main" id="{734842E3-D865-8F64-A121-51BC42C938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7013" y="638191"/>
            <a:ext cx="8488362" cy="55816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noAutofit/>
          </a:bodyPr>
          <a:lstStyle/>
          <a:p>
            <a:pPr marL="165100" marR="0" lvl="0" indent="-1651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Linear regression using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simpl</a:t>
            </a:r>
            <a:r>
              <a:rPr lang="en-US" altLang="en-US" sz="1800" b="1" dirty="0">
                <a:solidFill>
                  <a:srgbClr val="000000"/>
                </a:solidFill>
              </a:rPr>
              <a:t>e metrics like mean square error often results in closed-form solutions for optimal parameters.</a:t>
            </a:r>
          </a:p>
          <a:p>
            <a:pPr marL="165100" marR="0" lvl="0" indent="-1651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altLang="en-US" sz="1800" b="1" dirty="0">
                <a:solidFill>
                  <a:srgbClr val="000000"/>
                </a:solidFill>
              </a:rPr>
              <a:t>Logistic regression is used to convert binary data, or categorical data, to a form that enables application of regression techniques.</a:t>
            </a:r>
          </a:p>
          <a:p>
            <a:pPr marL="165100" marR="0" lvl="0" indent="-1651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The parameter optimization problem for </a:t>
            </a:r>
            <a:r>
              <a:rPr lang="en-US" altLang="en-US" sz="1800" b="1" dirty="0">
                <a:solidFill>
                  <a:srgbClr val="000000"/>
                </a:solidFill>
              </a:rPr>
              <a:t>more complex models often 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involves a series of nonlinear equations that do not have closed-form solution. Hence, we must use iterative algorithms based on gradient descent principles.</a:t>
            </a:r>
          </a:p>
          <a:p>
            <a:pPr marL="165100" marR="0" lvl="0" indent="-1651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altLang="en-US" sz="1800" b="1" dirty="0">
                <a:solidFill>
                  <a:srgbClr val="000000"/>
                </a:solidFill>
              </a:rPr>
              <a:t>It is difficult to solve these complex optimization problems due to the 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the vanishing gradient problem (derivatives go to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zer</a:t>
            </a:r>
            <a:r>
              <a:rPr lang="en-US" altLang="en-US" sz="1800" b="1" dirty="0">
                <a:solidFill>
                  <a:srgbClr val="000000"/>
                </a:solidFill>
              </a:rPr>
              <a:t>o at a local minimum).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165100" marR="0" lvl="0" indent="-1651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Regularization allows us to achieve near optimal solutions by converting these complex </a:t>
            </a:r>
            <a:r>
              <a:rPr lang="en-US" altLang="en-US" sz="1800" b="1" dirty="0">
                <a:solidFill>
                  <a:srgbClr val="000000"/>
                </a:solidFill>
              </a:rPr>
              <a:t>cost functions into a convex function.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84383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Regularizers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12648" y="2909390"/>
            <a:ext cx="80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How do we encourage small weights? or penalize large weights?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1985786" y="3881438"/>
          <a:ext cx="53324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616200" imgH="457200" progId="Equation.3">
                  <p:embed/>
                </p:oleObj>
              </mc:Choice>
              <mc:Fallback>
                <p:oleObj name="Equation" r:id="rId2" imgW="26162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85786" y="3881438"/>
                        <a:ext cx="53324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5150556" y="4148667"/>
            <a:ext cx="2167643" cy="40922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2782888" y="1846263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041400" imgH="330200" progId="Equation.3">
                  <p:embed/>
                </p:oleObj>
              </mc:Choice>
              <mc:Fallback>
                <p:oleObj name="Equation" r:id="rId4" imgW="1041400" imgH="330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82888" y="1846263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8779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</a:t>
            </a:r>
            <a:r>
              <a:rPr lang="en-US" dirty="0" err="1"/>
              <a:t>regularizers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05000" y="4783667"/>
            <a:ext cx="4811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What’s the difference between these?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65200" imgH="406400" progId="Equation.3">
                  <p:embed/>
                </p:oleObj>
              </mc:Choice>
              <mc:Fallback>
                <p:oleObj name="Equation" r:id="rId2" imgW="965200" imgH="4064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92428" y="2260277"/>
            <a:ext cx="243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sum of the weights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4650" y="3259344"/>
            <a:ext cx="3518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sum of the squared weights</a:t>
            </a: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/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143000" imgH="469900" progId="Equation.3">
                  <p:embed/>
                </p:oleObj>
              </mc:Choice>
              <mc:Fallback>
                <p:oleObj name="Equation" r:id="rId4" imgW="1143000" imgH="4699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8768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</a:t>
            </a:r>
            <a:r>
              <a:rPr lang="en-US" dirty="0" err="1"/>
              <a:t>regularizers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20648" y="5014499"/>
            <a:ext cx="5894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Squared weights penalizes large values more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Sum of weights will penalize small values more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2428" y="2260277"/>
            <a:ext cx="243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sum of the weights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4650" y="3259344"/>
            <a:ext cx="3518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sum of the squared weights</a:t>
            </a: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65200" imgH="406400" progId="Equation.3">
                  <p:embed/>
                </p:oleObj>
              </mc:Choice>
              <mc:Fallback>
                <p:oleObj name="Equation" r:id="rId2" imgW="965200" imgH="4064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/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143000" imgH="469900" progId="Equation.3">
                  <p:embed/>
                </p:oleObj>
              </mc:Choice>
              <mc:Fallback>
                <p:oleObj name="Equation" r:id="rId4" imgW="1143000" imgH="469900" progId="Equation.3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78468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p-norm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0801" y="2029444"/>
            <a:ext cx="35572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sum of the weights (1-norm)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052263"/>
            <a:ext cx="4023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sum of the squared weights 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(2-norm)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86113" y="5105078"/>
            <a:ext cx="105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p-norm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3179763" y="4795838"/>
          <a:ext cx="3868737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549400" imgH="469900" progId="Equation.3">
                  <p:embed/>
                </p:oleObj>
              </mc:Choice>
              <mc:Fallback>
                <p:oleObj name="Equation" r:id="rId2" imgW="1549400" imgH="469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79763" y="4795838"/>
                        <a:ext cx="3868737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512480" y="5934075"/>
            <a:ext cx="6802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Smaller values of p (p &lt; 2) encourage sparser vectors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Larger values of p discourage large weights more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753758" y="4487334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4640263" y="1954213"/>
          <a:ext cx="2408237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965200" imgH="406400" progId="Equation.3">
                  <p:embed/>
                </p:oleObj>
              </mc:Choice>
              <mc:Fallback>
                <p:oleObj name="Equation" r:id="rId4" imgW="965200" imgH="4064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40263" y="1954213"/>
                        <a:ext cx="2408237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/>
        </p:nvGraphicFramePr>
        <p:xfrm>
          <a:off x="4651375" y="3006725"/>
          <a:ext cx="2854325" cy="116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143000" imgH="469900" progId="Equation.3">
                  <p:embed/>
                </p:oleObj>
              </mc:Choice>
              <mc:Fallback>
                <p:oleObj name="Equation" r:id="rId6" imgW="1143000" imgH="469900" progId="Equation.3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51375" y="3006725"/>
                        <a:ext cx="2854325" cy="1169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8993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p-norms visualized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819993" y="1706222"/>
            <a:ext cx="4628444" cy="2794001"/>
            <a:chOff x="176389" y="1876777"/>
            <a:chExt cx="4628444" cy="279400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b="43865"/>
            <a:stretch/>
          </p:blipFill>
          <p:spPr>
            <a:xfrm>
              <a:off x="176389" y="1876777"/>
              <a:ext cx="4600222" cy="2582334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536222" y="4078111"/>
              <a:ext cx="4268611" cy="59266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550333" y="4064000"/>
              <a:ext cx="4106334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/>
          <p:cNvSpPr/>
          <p:nvPr/>
        </p:nvSpPr>
        <p:spPr>
          <a:xfrm>
            <a:off x="1515671" y="2084400"/>
            <a:ext cx="1717322" cy="178082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1330" y="2891556"/>
            <a:ext cx="4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  <a:r>
              <a:rPr kumimoji="0" lang="en-US" sz="18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9782" y="3960336"/>
            <a:ext cx="4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  <a:r>
              <a:rPr kumimoji="0" lang="en-US" sz="18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73889" y="2691501"/>
            <a:ext cx="2800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lines indicate penalty = 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15671" y="4997836"/>
            <a:ext cx="3284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For example, if w</a:t>
            </a:r>
            <a:r>
              <a:rPr kumimoji="0" lang="en-US" sz="24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= 0.5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5164581" y="4362221"/>
          <a:ext cx="1538112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9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9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36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40277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p-norms visualized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89" y="1876777"/>
            <a:ext cx="4600222" cy="46002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80000" y="2074333"/>
            <a:ext cx="36860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all p-norms penalize larger weights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p &lt; 2 tends to create sparse (i.e. lots of 0 weights)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p &gt; 2 tends to like similar weights</a:t>
            </a:r>
          </a:p>
        </p:txBody>
      </p:sp>
    </p:spTree>
    <p:extLst>
      <p:ext uri="{BB962C8B-B14F-4D97-AF65-F5344CB8AC3E}">
        <p14:creationId xmlns:p14="http://schemas.microsoft.com/office/powerpoint/2010/main" val="14448860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Model-based machine learning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 startAt="2"/>
            </a:pPr>
            <a:r>
              <a:rPr lang="en-US" dirty="0"/>
              <a:t>pick a criteria to optimize (aka objective function)</a:t>
            </a:r>
            <a:endParaRPr lang="en-US" sz="2600" dirty="0"/>
          </a:p>
          <a:p>
            <a:pPr marL="514350" indent="-514350">
              <a:buAutoNum type="arabicPeriod" startAt="2"/>
            </a:pPr>
            <a:endParaRPr lang="en-US" dirty="0"/>
          </a:p>
          <a:p>
            <a:pPr marL="514350" indent="-514350">
              <a:buAutoNum type="arabicPeriod" startAt="2"/>
            </a:pPr>
            <a:endParaRPr lang="en-US" dirty="0"/>
          </a:p>
          <a:p>
            <a:pPr marL="514350" indent="-514350">
              <a:buAutoNum type="arabicPeriod" startAt="2"/>
            </a:pPr>
            <a:r>
              <a:rPr lang="en-US" dirty="0"/>
              <a:t>develop a learning algorithm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041400" imgH="330200" progId="Equation.3">
                  <p:embed/>
                </p:oleObj>
              </mc:Choice>
              <mc:Fallback>
                <p:oleObj name="Equation" r:id="rId3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1878013" y="3795713"/>
          <a:ext cx="37798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854200" imgH="457200" progId="Equation.3">
                  <p:embed/>
                </p:oleObj>
              </mc:Choice>
              <mc:Fallback>
                <p:oleObj name="Equation" r:id="rId5" imgW="18542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78013" y="3795713"/>
                        <a:ext cx="37798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633538" y="5443538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2451100" imgH="457200" progId="Equation.3">
                  <p:embed/>
                </p:oleObj>
              </mc:Choice>
              <mc:Fallback>
                <p:oleObj name="Equation" r:id="rId7" imgW="24511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33538" y="5443538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49723" y="5514093"/>
            <a:ext cx="201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Find w and b that minimize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27979" y="1740718"/>
            <a:ext cx="563033" cy="51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578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Minimizing with a </a:t>
            </a:r>
            <a:r>
              <a:rPr lang="en-US" dirty="0" err="1"/>
              <a:t>regularizer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054982" y="4919923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451100" imgH="457200" progId="Equation.3">
                  <p:embed/>
                </p:oleObj>
              </mc:Choice>
              <mc:Fallback>
                <p:oleObj name="Equation" r:id="rId2" imgW="24511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54982" y="4919923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1054982" y="2598120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54982" y="2598120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35257" y="165423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We know how to solve convex minimization problems using gradient descent: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5257" y="383634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If we can ensure that the loss +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regularizer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is convex then we could still use gradient descent:</a:t>
            </a:r>
          </a:p>
        </p:txBody>
      </p:sp>
      <p:sp>
        <p:nvSpPr>
          <p:cNvPr id="11" name="Left Brace 10"/>
          <p:cNvSpPr/>
          <p:nvPr/>
        </p:nvSpPr>
        <p:spPr>
          <a:xfrm rot="16200000">
            <a:off x="4128758" y="4045195"/>
            <a:ext cx="409223" cy="3434952"/>
          </a:xfrm>
          <a:prstGeom prst="leftBrac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00777" y="5953172"/>
            <a:ext cx="1762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make convex</a:t>
            </a:r>
          </a:p>
        </p:txBody>
      </p:sp>
    </p:spTree>
    <p:extLst>
      <p:ext uri="{BB962C8B-B14F-4D97-AF65-F5344CB8AC3E}">
        <p14:creationId xmlns:p14="http://schemas.microsoft.com/office/powerpoint/2010/main" val="21384740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Convexity revisited</a:t>
            </a:r>
          </a:p>
        </p:txBody>
      </p:sp>
      <p:sp>
        <p:nvSpPr>
          <p:cNvPr id="4" name="Freeform 3"/>
          <p:cNvSpPr/>
          <p:nvPr/>
        </p:nvSpPr>
        <p:spPr>
          <a:xfrm>
            <a:off x="612648" y="2144888"/>
            <a:ext cx="1730525" cy="14676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6" name="Oval 5"/>
          <p:cNvSpPr/>
          <p:nvPr/>
        </p:nvSpPr>
        <p:spPr>
          <a:xfrm>
            <a:off x="833285" y="2695222"/>
            <a:ext cx="98778" cy="98778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7" name="Oval 6"/>
          <p:cNvSpPr/>
          <p:nvPr/>
        </p:nvSpPr>
        <p:spPr>
          <a:xfrm>
            <a:off x="1733574" y="3256844"/>
            <a:ext cx="98778" cy="98778"/>
          </a:xfrm>
          <a:prstGeom prst="ellipse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>
            <a:stCxn id="6" idx="5"/>
            <a:endCxn id="7" idx="1"/>
          </p:cNvCxnSpPr>
          <p:nvPr/>
        </p:nvCxnSpPr>
        <p:spPr>
          <a:xfrm>
            <a:off x="917597" y="2779534"/>
            <a:ext cx="830443" cy="491776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05556" y="41063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55937" y="2440313"/>
            <a:ext cx="61101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One definition: The line segment between any two points on the function is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above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the function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4556" y="3921667"/>
            <a:ext cx="553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Mathematically,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f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is convex if for all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x</a:t>
            </a:r>
            <a:r>
              <a:rPr kumimoji="0" 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1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, x</a:t>
            </a:r>
            <a:r>
              <a:rPr kumimoji="0" 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:</a:t>
            </a: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1256618" y="4475665"/>
          <a:ext cx="70707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3009900" imgH="203200" progId="Equation.3">
                  <p:embed/>
                </p:oleObj>
              </mc:Choice>
              <mc:Fallback>
                <p:oleObj name="Equation" r:id="rId3" imgW="3009900" imgH="2032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56618" y="4475665"/>
                        <a:ext cx="70707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02873" y="5108222"/>
            <a:ext cx="30903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the value of the function at some point between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x</a:t>
            </a:r>
            <a:r>
              <a:rPr kumimoji="0" 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and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x</a:t>
            </a:r>
            <a:r>
              <a:rPr kumimoji="0" 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010051" y="5108222"/>
            <a:ext cx="30903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the value at some point on the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line segment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between 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x</a:t>
            </a:r>
            <a:r>
              <a:rPr kumimoji="0" 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and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x</a:t>
            </a:r>
            <a:r>
              <a:rPr kumimoji="0" 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46958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convex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2446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Claim: If </a:t>
            </a:r>
            <a:r>
              <a:rPr lang="en-US" i="1" dirty="0"/>
              <a:t>f</a:t>
            </a:r>
            <a:r>
              <a:rPr lang="en-US" dirty="0"/>
              <a:t> and </a:t>
            </a:r>
            <a:r>
              <a:rPr lang="en-US" i="1" dirty="0"/>
              <a:t>g</a:t>
            </a:r>
            <a:r>
              <a:rPr lang="en-US" dirty="0"/>
              <a:t> are convex functions then so is the function z=</a:t>
            </a:r>
            <a:r>
              <a:rPr lang="en-US" i="1" dirty="0" err="1"/>
              <a:t>f+g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1544709" y="5423388"/>
          <a:ext cx="7070725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009900" imgH="203200" progId="Equation.3">
                  <p:embed/>
                </p:oleObj>
              </mc:Choice>
              <mc:Fallback>
                <p:oleObj name="Equation" r:id="rId2" imgW="3009900" imgH="203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44709" y="5423388"/>
                        <a:ext cx="7070725" cy="477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7759" y="4961723"/>
            <a:ext cx="5533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Mathematically,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f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is convex if for all 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x</a:t>
            </a:r>
            <a:r>
              <a:rPr kumimoji="0" 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1</a:t>
            </a:r>
            <a:r>
              <a:rPr kumimoji="0" 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, x</a:t>
            </a:r>
            <a:r>
              <a:rPr kumimoji="0" lang="en-US" sz="2400" b="0" i="1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2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6265" y="3096778"/>
            <a:ext cx="1064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Prove: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1291872" y="3659162"/>
          <a:ext cx="6921500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946400" imgH="203200" progId="Equation.3">
                  <p:embed/>
                </p:oleObj>
              </mc:Choice>
              <mc:Fallback>
                <p:oleObj name="Equation" r:id="rId4" imgW="2946400" imgH="203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91872" y="3659162"/>
                        <a:ext cx="6921500" cy="477837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612648" y="4741333"/>
            <a:ext cx="778346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615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29"/>
          <p:cNvSpPr txBox="1">
            <a:spLocks noChangeArrowheads="1"/>
          </p:cNvSpPr>
          <p:nvPr/>
        </p:nvSpPr>
        <p:spPr bwMode="auto">
          <a:xfrm>
            <a:off x="409575" y="552450"/>
            <a:ext cx="846772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Lecture 30: Regularization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892034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541338" y="2082018"/>
            <a:ext cx="4721225" cy="382507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</a:bodyPr>
          <a:lstStyle/>
          <a:p>
            <a:pPr marL="176213" marR="0" lvl="0" indent="-176213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Objectives:</a:t>
            </a:r>
            <a:b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terative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Solutions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Convex Optimization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Regularizers</a:t>
            </a:r>
            <a:b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P-Norms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30188" marR="0" lvl="0" indent="-230188" algn="l" defTabSz="914400" rtl="0" eaLnBrk="1" fontAlgn="base" latinLnBrk="0" hangingPunct="1">
              <a:lnSpc>
                <a:spcPct val="100000"/>
              </a:lnSpc>
              <a:spcBef>
                <a:spcPts val="14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Resources:</a:t>
            </a:r>
            <a:b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4000"/>
                </a:solidFill>
                <a:effectLst/>
                <a:uLnTx/>
                <a:uFillTx/>
                <a:latin typeface="Arial" charset="0"/>
                <a:ea typeface="+mn-ea"/>
                <a:cs typeface="+mn-cs"/>
                <a:hlinkClick r:id="rId2" invalidUrl="http://www.coral-lab.org/~oates/classes/2006/Machine Learning/web/RLProblem.ppt"/>
              </a:rPr>
              <a:t>Quora: Regularization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4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4000"/>
                </a:solidFill>
                <a:effectLst/>
                <a:uLnTx/>
                <a:uFillTx/>
                <a:latin typeface="Arial" charset="0"/>
                <a:ea typeface="+mn-ea"/>
                <a:cs typeface="+mn-cs"/>
                <a:hlinkClick r:id="rId3"/>
              </a:rPr>
              <a:t>BB: Regularization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4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4000"/>
                </a:solidFill>
                <a:effectLst/>
                <a:uLnTx/>
                <a:uFillTx/>
                <a:latin typeface="Arial" charset="0"/>
                <a:ea typeface="+mn-ea"/>
                <a:cs typeface="+mn-cs"/>
                <a:hlinkClick r:id="rId4"/>
              </a:rPr>
              <a:t>Teh: Bayesian Nonparametric Models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4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4000"/>
                </a:solidFill>
                <a:effectLst/>
                <a:uLnTx/>
                <a:uFillTx/>
                <a:latin typeface="Arial" charset="0"/>
                <a:ea typeface="+mn-ea"/>
                <a:cs typeface="+mn-cs"/>
                <a:hlinkClick r:id="rId5"/>
              </a:rPr>
              <a:t>Orbanz: Nonparametric Models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892034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</a:b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89203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2" name="Picture 1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4534" y="2020024"/>
            <a:ext cx="1748230" cy="1410086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58344" y="3477444"/>
            <a:ext cx="2626002" cy="1399659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</p:spPr>
      </p:pic>
      <p:pic>
        <p:nvPicPr>
          <p:cNvPr id="12" name="Picture 11"/>
          <p:cNvPicPr preferRelativeResize="0"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" r="5008"/>
          <a:stretch/>
        </p:blipFill>
        <p:spPr bwMode="auto">
          <a:xfrm>
            <a:off x="4900214" y="4916820"/>
            <a:ext cx="3242385" cy="1402789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ffectLst/>
          <a:extLst>
            <a:ext uri="{53640926-AAD7-44d8-BBD7-CCE9431645EC}">
              <a14:shadowObscured xmlns:a14="http://schemas.microsoft.com/office/drawing/2010/main" xmlns=""/>
            </a:ext>
          </a:extLst>
        </p:spPr>
      </p:pic>
    </p:spTree>
    <p:extLst>
      <p:ext uri="{BB962C8B-B14F-4D97-AF65-F5344CB8AC3E}">
        <p14:creationId xmlns:p14="http://schemas.microsoft.com/office/powerpoint/2010/main" val="1454966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convex functions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705557" y="2052812"/>
          <a:ext cx="7308850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3111500" imgH="203200" progId="Equation.3">
                  <p:embed/>
                </p:oleObj>
              </mc:Choice>
              <mc:Fallback>
                <p:oleObj name="Equation" r:id="rId3" imgW="3111500" imgH="203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5557" y="2052812"/>
                        <a:ext cx="7308850" cy="477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310445" y="2705981"/>
          <a:ext cx="8593138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3657600" imgH="203200" progId="Equation.3">
                  <p:embed/>
                </p:oleObj>
              </mc:Choice>
              <mc:Fallback>
                <p:oleObj name="Equation" r:id="rId5" imgW="3657600" imgH="203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0445" y="2705981"/>
                        <a:ext cx="8593138" cy="477837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2939747" y="3223330"/>
          <a:ext cx="5967412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2540000" imgH="203200" progId="Equation.3">
                  <p:embed/>
                </p:oleObj>
              </mc:Choice>
              <mc:Fallback>
                <p:oleObj name="Equation" r:id="rId7" imgW="2540000" imgH="2032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939747" y="3223330"/>
                        <a:ext cx="5967412" cy="477838"/>
                      </a:xfrm>
                      <a:prstGeom prst="rect">
                        <a:avLst/>
                      </a:prstGeom>
                      <a:ln>
                        <a:solidFill>
                          <a:srgbClr val="FFFF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0" name="Group 19"/>
          <p:cNvGrpSpPr/>
          <p:nvPr/>
        </p:nvGrpSpPr>
        <p:grpSpPr>
          <a:xfrm>
            <a:off x="338669" y="3676500"/>
            <a:ext cx="6545436" cy="1522468"/>
            <a:chOff x="338669" y="3676500"/>
            <a:chExt cx="6545436" cy="1522468"/>
          </a:xfrm>
        </p:grpSpPr>
        <p:graphicFrame>
          <p:nvGraphicFramePr>
            <p:cNvPr id="4" name="Object 3"/>
            <p:cNvGraphicFramePr>
              <a:graphicFrameLocks noChangeAspect="1"/>
            </p:cNvGraphicFramePr>
            <p:nvPr/>
          </p:nvGraphicFramePr>
          <p:xfrm>
            <a:off x="1573917" y="4162331"/>
            <a:ext cx="5310188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9" imgW="2260600" imgH="203200" progId="Equation.3">
                    <p:embed/>
                  </p:oleObj>
                </mc:Choice>
                <mc:Fallback>
                  <p:oleObj name="Equation" r:id="rId9" imgW="2260600" imgH="203200" progId="Equation.3">
                    <p:embed/>
                    <p:pic>
                      <p:nvPicPr>
                        <p:cNvPr id="4" name="Object 3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573917" y="4162331"/>
                          <a:ext cx="5310188" cy="4778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/>
            <p:cNvGraphicFramePr>
              <a:graphicFrameLocks noChangeAspect="1"/>
            </p:cNvGraphicFramePr>
            <p:nvPr/>
          </p:nvGraphicFramePr>
          <p:xfrm>
            <a:off x="1602493" y="4721131"/>
            <a:ext cx="5281612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1" imgW="2247900" imgH="203200" progId="Equation.3">
                    <p:embed/>
                  </p:oleObj>
                </mc:Choice>
                <mc:Fallback>
                  <p:oleObj name="Equation" r:id="rId11" imgW="2247900" imgH="203200" progId="Equation.3">
                    <p:embed/>
                    <p:pic>
                      <p:nvPicPr>
                        <p:cNvPr id="7" name="Object 6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1602493" y="4721131"/>
                          <a:ext cx="5281612" cy="4778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338669" y="3676500"/>
              <a:ext cx="21737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w Cen MT"/>
                  <a:ea typeface="+mn-ea"/>
                  <a:cs typeface="+mn-cs"/>
                </a:rPr>
                <a:t>Then, given that: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10446" y="1580445"/>
            <a:ext cx="5104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By definition of the sum of two functions: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338669" y="5195723"/>
            <a:ext cx="8462961" cy="980292"/>
            <a:chOff x="338669" y="5195723"/>
            <a:chExt cx="8462961" cy="980292"/>
          </a:xfrm>
        </p:grpSpPr>
        <p:sp>
          <p:nvSpPr>
            <p:cNvPr id="16" name="TextBox 15"/>
            <p:cNvSpPr txBox="1"/>
            <p:nvPr/>
          </p:nvSpPr>
          <p:spPr>
            <a:xfrm>
              <a:off x="338669" y="5195723"/>
              <a:ext cx="13936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w Cen MT"/>
                  <a:ea typeface="+mn-ea"/>
                  <a:cs typeface="+mn-cs"/>
                </a:rPr>
                <a:t>We know:</a:t>
              </a:r>
            </a:p>
          </p:txBody>
        </p:sp>
        <p:graphicFrame>
          <p:nvGraphicFramePr>
            <p:cNvPr id="18" name="Object 17"/>
            <p:cNvGraphicFramePr>
              <a:graphicFrameLocks noChangeAspect="1"/>
            </p:cNvGraphicFramePr>
            <p:nvPr/>
          </p:nvGraphicFramePr>
          <p:xfrm>
            <a:off x="606780" y="5811449"/>
            <a:ext cx="8194850" cy="36456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4572000" imgH="203200" progId="Equation.3">
                    <p:embed/>
                  </p:oleObj>
                </mc:Choice>
                <mc:Fallback>
                  <p:oleObj name="Equation" r:id="rId13" imgW="4572000" imgH="203200" progId="Equation.3">
                    <p:embed/>
                    <p:pic>
                      <p:nvPicPr>
                        <p:cNvPr id="18" name="Object 17"/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606780" y="5811449"/>
                          <a:ext cx="8194850" cy="364566"/>
                        </a:xfrm>
                        <a:prstGeom prst="rect">
                          <a:avLst/>
                        </a:prstGeom>
                        <a:ln>
                          <a:solidFill>
                            <a:srgbClr val="FFFFFF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2" name="Group 21"/>
          <p:cNvGrpSpPr/>
          <p:nvPr/>
        </p:nvGrpSpPr>
        <p:grpSpPr>
          <a:xfrm>
            <a:off x="360715" y="6260682"/>
            <a:ext cx="5922608" cy="477837"/>
            <a:chOff x="360715" y="6260682"/>
            <a:chExt cx="5922608" cy="477837"/>
          </a:xfrm>
        </p:grpSpPr>
        <p:graphicFrame>
          <p:nvGraphicFramePr>
            <p:cNvPr id="17" name="Object 16"/>
            <p:cNvGraphicFramePr>
              <a:graphicFrameLocks noChangeAspect="1"/>
            </p:cNvGraphicFramePr>
            <p:nvPr/>
          </p:nvGraphicFramePr>
          <p:xfrm>
            <a:off x="1122361" y="6260682"/>
            <a:ext cx="5160962" cy="4778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5" imgW="2197100" imgH="203200" progId="Equation.3">
                    <p:embed/>
                  </p:oleObj>
                </mc:Choice>
                <mc:Fallback>
                  <p:oleObj name="Equation" r:id="rId15" imgW="2197100" imgH="203200" progId="Equation.3">
                    <p:embed/>
                    <p:pic>
                      <p:nvPicPr>
                        <p:cNvPr id="17" name="Object 16"/>
                        <p:cNvPicPr/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1122361" y="6260682"/>
                          <a:ext cx="5160962" cy="477837"/>
                        </a:xfrm>
                        <a:prstGeom prst="rect">
                          <a:avLst/>
                        </a:prstGeom>
                        <a:ln>
                          <a:solidFill>
                            <a:srgbClr val="FFFFFF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9" name="TextBox 18"/>
            <p:cNvSpPr txBox="1"/>
            <p:nvPr/>
          </p:nvSpPr>
          <p:spPr>
            <a:xfrm>
              <a:off x="360715" y="6260682"/>
              <a:ext cx="5599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w Cen MT"/>
                  <a:ea typeface="+mn-ea"/>
                  <a:cs typeface="+mn-cs"/>
                </a:rPr>
                <a:t>So: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421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Minimizing with a </a:t>
            </a:r>
            <a:r>
              <a:rPr lang="en-US" dirty="0" err="1"/>
              <a:t>regularizer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054982" y="4919923"/>
          <a:ext cx="4995862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451100" imgH="457200" progId="Equation.3">
                  <p:embed/>
                </p:oleObj>
              </mc:Choice>
              <mc:Fallback>
                <p:oleObj name="Equation" r:id="rId2" imgW="2451100" imgH="4572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54982" y="4919923"/>
                        <a:ext cx="4995862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1054982" y="2598120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33500" imgH="457200" progId="Equation.3">
                  <p:embed/>
                </p:oleObj>
              </mc:Choice>
              <mc:Fallback>
                <p:oleObj name="Equation" r:id="rId4" imgW="1333500" imgH="457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54982" y="2598120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35257" y="165423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We know how to solve convex minimization problems using gradient descent: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5257" y="3836345"/>
            <a:ext cx="8032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If we can ensure that the loss +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regularizer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is convex then we could still use gradient descent:</a:t>
            </a:r>
          </a:p>
        </p:txBody>
      </p:sp>
      <p:sp>
        <p:nvSpPr>
          <p:cNvPr id="11" name="Left Brace 10"/>
          <p:cNvSpPr/>
          <p:nvPr/>
        </p:nvSpPr>
        <p:spPr>
          <a:xfrm rot="16200000">
            <a:off x="4128758" y="4002862"/>
            <a:ext cx="409223" cy="3434952"/>
          </a:xfrm>
          <a:prstGeom prst="leftBrace">
            <a:avLst/>
          </a:prstGeom>
          <a:ln>
            <a:solidFill>
              <a:srgbClr val="00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67956" y="6018576"/>
            <a:ext cx="6999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convex as long as both loss and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regularizer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are convex</a:t>
            </a:r>
          </a:p>
        </p:txBody>
      </p:sp>
    </p:spTree>
    <p:extLst>
      <p:ext uri="{BB962C8B-B14F-4D97-AF65-F5344CB8AC3E}">
        <p14:creationId xmlns:p14="http://schemas.microsoft.com/office/powerpoint/2010/main" val="18832144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p-norms are convex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2068513" y="2173288"/>
          <a:ext cx="3868737" cy="1169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549400" imgH="469900" progId="Equation.3">
                  <p:embed/>
                </p:oleObj>
              </mc:Choice>
              <mc:Fallback>
                <p:oleObj name="Equation" r:id="rId2" imgW="1549400" imgH="469900" progId="Equation.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68513" y="2173288"/>
                        <a:ext cx="3868737" cy="1169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989666" y="3852333"/>
            <a:ext cx="4676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p-norms are convex for p &gt;= 1</a:t>
            </a:r>
          </a:p>
        </p:txBody>
      </p:sp>
    </p:spTree>
    <p:extLst>
      <p:ext uri="{BB962C8B-B14F-4D97-AF65-F5344CB8AC3E}">
        <p14:creationId xmlns:p14="http://schemas.microsoft.com/office/powerpoint/2010/main" val="15712380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Model-based machine learning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 startAt="2"/>
            </a:pPr>
            <a:r>
              <a:rPr lang="en-US" dirty="0"/>
              <a:t>pick a criteria to optimize (aka objective function)</a:t>
            </a:r>
            <a:endParaRPr lang="en-US" sz="2600" dirty="0"/>
          </a:p>
          <a:p>
            <a:pPr marL="514350" indent="-514350">
              <a:buAutoNum type="arabicPeriod" startAt="2"/>
            </a:pPr>
            <a:endParaRPr lang="en-US" dirty="0"/>
          </a:p>
          <a:p>
            <a:pPr marL="514350" indent="-514350">
              <a:buAutoNum type="arabicPeriod" startAt="2"/>
            </a:pPr>
            <a:endParaRPr lang="en-US" dirty="0"/>
          </a:p>
          <a:p>
            <a:pPr marL="514350" indent="-514350">
              <a:buAutoNum type="arabicPeriod" startAt="2"/>
            </a:pPr>
            <a:r>
              <a:rPr lang="en-US" dirty="0"/>
              <a:t>develop a learning algorithm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041400" imgH="330200" progId="Equation.3">
                  <p:embed/>
                </p:oleObj>
              </mc:Choice>
              <mc:Fallback>
                <p:oleObj name="Equation" r:id="rId3" imgW="1041400" imgH="3302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1890713" y="3795713"/>
          <a:ext cx="37528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841500" imgH="457200" progId="Equation.3">
                  <p:embed/>
                </p:oleObj>
              </mc:Choice>
              <mc:Fallback>
                <p:oleObj name="Equation" r:id="rId5" imgW="18415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90713" y="3795713"/>
                        <a:ext cx="37528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645532" y="5443538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2438400" imgH="457200" progId="Equation.3">
                  <p:embed/>
                </p:oleObj>
              </mc:Choice>
              <mc:Fallback>
                <p:oleObj name="Equation" r:id="rId7" imgW="24384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45532" y="5443538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49723" y="5514093"/>
            <a:ext cx="2017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Find w and b that minimize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4991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optimization criterion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1532643" y="1704094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438400" imgH="457200" progId="Equation.3">
                  <p:embed/>
                </p:oleObj>
              </mc:Choice>
              <mc:Fallback>
                <p:oleObj name="Equation" r:id="rId2" imgW="24384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32643" y="1704094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Arrow Connector 5"/>
          <p:cNvCxnSpPr/>
          <p:nvPr/>
        </p:nvCxnSpPr>
        <p:spPr>
          <a:xfrm flipV="1">
            <a:off x="2878667" y="2413000"/>
            <a:ext cx="945444" cy="108655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9222" y="3753553"/>
            <a:ext cx="4148667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Loss function: penalizes examples where the prediction is different than the label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995333" y="3905953"/>
            <a:ext cx="4148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Regularizer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: penalizes large weights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039556" y="2413000"/>
            <a:ext cx="677333" cy="1340554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14777" y="5757333"/>
            <a:ext cx="7743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Key: this function is convex allowing us to use gradient descent</a:t>
            </a:r>
          </a:p>
        </p:txBody>
      </p:sp>
    </p:spTree>
    <p:extLst>
      <p:ext uri="{BB962C8B-B14F-4D97-AF65-F5344CB8AC3E}">
        <p14:creationId xmlns:p14="http://schemas.microsoft.com/office/powerpoint/2010/main" val="329546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/>
              <a:t>pick a starting point (</a:t>
            </a:r>
            <a:r>
              <a:rPr lang="en-US" sz="2400" dirty="0" err="1"/>
              <a:t>w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repeat until loss doesn’t decrease in all dimensions:</a:t>
            </a:r>
          </a:p>
          <a:p>
            <a:pPr lvl="2"/>
            <a:r>
              <a:rPr lang="en-US" sz="2000" dirty="0"/>
              <a:t>pick a dimension</a:t>
            </a:r>
          </a:p>
          <a:p>
            <a:pPr lvl="2"/>
            <a:r>
              <a:rPr lang="en-US" sz="2000" dirty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654300" imgH="431800" progId="Equation.3">
                  <p:embed/>
                </p:oleObj>
              </mc:Choice>
              <mc:Fallback>
                <p:oleObj name="Equation" r:id="rId2" imgW="2654300" imgH="4318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1645532" y="5387094"/>
          <a:ext cx="496887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438400" imgH="457200" progId="Equation.3">
                  <p:embed/>
                </p:oleObj>
              </mc:Choice>
              <mc:Fallback>
                <p:oleObj name="Equation" r:id="rId4" imgW="2438400" imgH="457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45532" y="5387094"/>
                        <a:ext cx="496887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753758" y="5136446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63288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more math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2497138" y="1831975"/>
          <a:ext cx="4322762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120900" imgH="469900" progId="Equation.3">
                  <p:embed/>
                </p:oleObj>
              </mc:Choice>
              <mc:Fallback>
                <p:oleObj name="Equation" r:id="rId2" imgW="2120900" imgH="469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97138" y="1831975"/>
                        <a:ext cx="4322762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14338" y="1882775"/>
          <a:ext cx="1992312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977900" imgH="444500" progId="Equation.3">
                  <p:embed/>
                </p:oleObj>
              </mc:Choice>
              <mc:Fallback>
                <p:oleObj name="Equation" r:id="rId4" imgW="977900" imgH="4445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4338" y="1882775"/>
                        <a:ext cx="1992312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2317750" y="4402138"/>
          <a:ext cx="439896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159000" imgH="457200" progId="Equation.3">
                  <p:embed/>
                </p:oleObj>
              </mc:Choice>
              <mc:Fallback>
                <p:oleObj name="Equation" r:id="rId6" imgW="21590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17750" y="4402138"/>
                        <a:ext cx="439896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 rot="5400000">
            <a:off x="3985769" y="334170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72546" y="3387890"/>
            <a:ext cx="2335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(some math happens)</a:t>
            </a:r>
          </a:p>
        </p:txBody>
      </p:sp>
    </p:spTree>
    <p:extLst>
      <p:ext uri="{BB962C8B-B14F-4D97-AF65-F5344CB8AC3E}">
        <p14:creationId xmlns:p14="http://schemas.microsoft.com/office/powerpoint/2010/main" val="4625332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/>
              <a:t>pick a starting point (</a:t>
            </a:r>
            <a:r>
              <a:rPr lang="en-US" sz="2400" dirty="0" err="1"/>
              <a:t>w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repeat until loss doesn’t decrease in all dimensions:</a:t>
            </a:r>
          </a:p>
          <a:p>
            <a:pPr lvl="2"/>
            <a:r>
              <a:rPr lang="en-US" sz="2000" dirty="0"/>
              <a:t>pick a dimension</a:t>
            </a:r>
          </a:p>
          <a:p>
            <a:pPr lvl="2"/>
            <a:r>
              <a:rPr lang="en-US" sz="2000" dirty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753758" y="5136446"/>
            <a:ext cx="768655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1624013" y="5432425"/>
          <a:ext cx="55340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717800" imgH="457200" progId="Equation.3">
                  <p:embed/>
                </p:oleObj>
              </mc:Choice>
              <mc:Fallback>
                <p:oleObj name="Equation" r:id="rId2" imgW="27178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24013" y="5432425"/>
                        <a:ext cx="55340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974496" y="3937000"/>
          <a:ext cx="54737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654300" imgH="431800" progId="Equation.3">
                  <p:embed/>
                </p:oleObj>
              </mc:Choice>
              <mc:Fallback>
                <p:oleObj name="Equation" r:id="rId4" imgW="2654300" imgH="4318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4496" y="3937000"/>
                        <a:ext cx="5473700" cy="8905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24260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update</a:t>
            </a: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/>
        </p:nvGraphicFramePr>
        <p:xfrm>
          <a:off x="842963" y="1601788"/>
          <a:ext cx="5170487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540000" imgH="228600" progId="Equation.3">
                  <p:embed/>
                </p:oleObj>
              </mc:Choice>
              <mc:Fallback>
                <p:oleObj name="Equation" r:id="rId2" imgW="2540000" imgH="228600" progId="Equation.3">
                  <p:embed/>
                  <p:pic>
                    <p:nvPicPr>
                      <p:cNvPr id="12" name="Object 1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42963" y="1601788"/>
                        <a:ext cx="5170487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regularization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direction to update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learning rate</a:t>
            </a:r>
          </a:p>
        </p:txBody>
      </p:sp>
      <p:cxnSp>
        <p:nvCxnSpPr>
          <p:cNvPr id="19" name="Straight Arrow Connector 18"/>
          <p:cNvCxnSpPr>
            <a:stCxn id="15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constant: how far from wrong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933222" y="5446889"/>
            <a:ext cx="503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What effect does the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regularizer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have?</a:t>
            </a:r>
          </a:p>
        </p:txBody>
      </p:sp>
      <p:sp>
        <p:nvSpPr>
          <p:cNvPr id="33" name="Rectangle 32"/>
          <p:cNvSpPr/>
          <p:nvPr/>
        </p:nvSpPr>
        <p:spPr>
          <a:xfrm>
            <a:off x="5108222" y="1587677"/>
            <a:ext cx="846667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1619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update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09222" y="5185054"/>
            <a:ext cx="3720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If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  <a:r>
              <a:rPr kumimoji="0" 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j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is positive, reduces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  <a:r>
              <a:rPr kumimoji="0" 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j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If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  <a:r>
              <a:rPr kumimoji="0" 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j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is negative, increases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  <a:r>
              <a:rPr kumimoji="0" 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j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3" name="Right Brace 2"/>
          <p:cNvSpPr/>
          <p:nvPr/>
        </p:nvSpPr>
        <p:spPr>
          <a:xfrm>
            <a:off x="4275667" y="5009444"/>
            <a:ext cx="423333" cy="1171223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976375" y="5244278"/>
            <a:ext cx="2591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moves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  <a:r>
              <a:rPr kumimoji="0" 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j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towards 0</a:t>
            </a: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/>
        </p:nvGraphicFramePr>
        <p:xfrm>
          <a:off x="842963" y="1601788"/>
          <a:ext cx="5170487" cy="46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540000" imgH="228600" progId="Equation.3">
                  <p:embed/>
                </p:oleObj>
              </mc:Choice>
              <mc:Fallback>
                <p:oleObj name="Equation" r:id="rId2" imgW="2540000" imgH="228600" progId="Equation.3">
                  <p:embed/>
                  <p:pic>
                    <p:nvPicPr>
                      <p:cNvPr id="17" name="Object 1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42963" y="1601788"/>
                        <a:ext cx="5170487" cy="46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1" name="Straight Arrow Connector 20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regularization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direction to update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learning rate</a:t>
            </a:r>
          </a:p>
        </p:txBody>
      </p:sp>
      <p:cxnSp>
        <p:nvCxnSpPr>
          <p:cNvPr id="27" name="Straight Arrow Connector 26"/>
          <p:cNvCxnSpPr>
            <a:stCxn id="25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constant: how far from wrong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5108222" y="1587677"/>
            <a:ext cx="846667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1475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38903" y="3787722"/>
            <a:ext cx="6903302" cy="1828800"/>
          </a:xfrm>
        </p:spPr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David Kauchak</a:t>
            </a:r>
            <a:br>
              <a:rPr lang="en-US" dirty="0"/>
            </a:br>
            <a:r>
              <a:rPr lang="en-US" dirty="0"/>
              <a:t>CS 451 – Fall 2013</a:t>
            </a:r>
          </a:p>
        </p:txBody>
      </p:sp>
    </p:spTree>
    <p:extLst>
      <p:ext uri="{BB962C8B-B14F-4D97-AF65-F5344CB8AC3E}">
        <p14:creationId xmlns:p14="http://schemas.microsoft.com/office/powerpoint/2010/main" val="5494771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L1 regularization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471841" y="1788936"/>
          <a:ext cx="46053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260600" imgH="457200" progId="Equation.3">
                  <p:embed/>
                </p:oleObj>
              </mc:Choice>
              <mc:Fallback>
                <p:oleObj name="Equation" r:id="rId2" imgW="22606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1841" y="1788936"/>
                        <a:ext cx="46053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2759428" y="3800739"/>
          <a:ext cx="4168775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044700" imgH="469900" progId="Equation.3">
                  <p:embed/>
                </p:oleObj>
              </mc:Choice>
              <mc:Fallback>
                <p:oleObj name="Equation" r:id="rId4" imgW="2044700" imgH="469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59428" y="3800739"/>
                        <a:ext cx="4168775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767116" y="3853127"/>
          <a:ext cx="1992312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977900" imgH="444500" progId="Equation.3">
                  <p:embed/>
                </p:oleObj>
              </mc:Choice>
              <mc:Fallback>
                <p:oleObj name="Equation" r:id="rId6" imgW="977900" imgH="4445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67116" y="3853127"/>
                        <a:ext cx="1992312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2390775" y="5130800"/>
          <a:ext cx="51498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2527300" imgH="457200" progId="Equation.3">
                  <p:embed/>
                </p:oleObj>
              </mc:Choice>
              <mc:Fallback>
                <p:oleObj name="Equation" r:id="rId8" imgW="25273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90775" y="5130800"/>
                        <a:ext cx="51498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414338" y="3316111"/>
            <a:ext cx="8235773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652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L1 regularization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852488" y="1616075"/>
          <a:ext cx="5946775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921000" imgH="228600" progId="Equation.3">
                  <p:embed/>
                </p:oleObj>
              </mc:Choice>
              <mc:Fallback>
                <p:oleObj name="Equation" r:id="rId2" imgW="2921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52488" y="1616075"/>
                        <a:ext cx="5946775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regularization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direction to update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learning rate</a:t>
            </a:r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constant: how far from wrong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933222" y="5446889"/>
            <a:ext cx="5036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What effect does the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regularizer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have?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48108" y="1587677"/>
            <a:ext cx="1410955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4556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L1 regularization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852488" y="1616075"/>
          <a:ext cx="5946775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921000" imgH="228600" progId="Equation.3">
                  <p:embed/>
                </p:oleObj>
              </mc:Choice>
              <mc:Fallback>
                <p:oleObj name="Equation" r:id="rId2" imgW="2921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52488" y="1616075"/>
                        <a:ext cx="5946775" cy="465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5771444" y="2066751"/>
            <a:ext cx="0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192889" y="3132667"/>
            <a:ext cx="189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regularization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3103" y="3200401"/>
            <a:ext cx="15832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direction to update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5411" y="3208869"/>
            <a:ext cx="17876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learning rate</a:t>
            </a:r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2593103" y="2114550"/>
            <a:ext cx="791633" cy="1085851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961444" y="2066751"/>
            <a:ext cx="211667" cy="10659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4353" y="3984980"/>
            <a:ext cx="3750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constant: how far from wrong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4048271" y="2114551"/>
            <a:ext cx="467285" cy="187042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348108" y="1587677"/>
            <a:ext cx="1410955" cy="464963"/>
          </a:xfrm>
          <a:prstGeom prst="rect">
            <a:avLst/>
          </a:prstGeom>
          <a:solidFill>
            <a:srgbClr val="FF0000">
              <a:alpha val="21000"/>
            </a:srgb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09222" y="5185054"/>
            <a:ext cx="50541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If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  <a:r>
              <a:rPr kumimoji="0" 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j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is positive, reduces by a constant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If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  <a:r>
              <a:rPr kumimoji="0" 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j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is negative, increases by a constant</a:t>
            </a:r>
            <a:endParaRPr kumimoji="0" lang="en-US" sz="2400" b="0" i="0" u="none" strike="noStrike" kern="1200" cap="none" spc="0" normalizeH="0" baseline="-2500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6" name="Right Brace 15"/>
          <p:cNvSpPr/>
          <p:nvPr/>
        </p:nvSpPr>
        <p:spPr>
          <a:xfrm>
            <a:off x="5192889" y="5009444"/>
            <a:ext cx="423333" cy="1171223"/>
          </a:xfrm>
          <a:prstGeom prst="rightBrac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71444" y="5185054"/>
            <a:ext cx="3136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moves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</a:t>
            </a:r>
            <a:r>
              <a:rPr kumimoji="0" lang="en-US" sz="2400" b="0" i="0" u="none" strike="noStrike" kern="1200" cap="none" spc="0" normalizeH="0" baseline="-2500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j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 towards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regardless of magnitude</a:t>
            </a:r>
          </a:p>
        </p:txBody>
      </p:sp>
    </p:spTree>
    <p:extLst>
      <p:ext uri="{BB962C8B-B14F-4D97-AF65-F5344CB8AC3E}">
        <p14:creationId xmlns:p14="http://schemas.microsoft.com/office/powerpoint/2010/main" val="8721267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 with p-norms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5667" y="1600200"/>
            <a:ext cx="8300381" cy="34374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b="1" dirty="0"/>
              <a:t>L1: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sz="3200" b="1" dirty="0"/>
              <a:t>L2: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b="1" dirty="0" err="1"/>
              <a:t>Lp</a:t>
            </a:r>
            <a:r>
              <a:rPr lang="en-US" sz="3200" b="1" dirty="0"/>
              <a:t>: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1069446" y="2223204"/>
          <a:ext cx="6658690" cy="599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2540000" imgH="228600" progId="Equation.3">
                  <p:embed/>
                </p:oleObj>
              </mc:Choice>
              <mc:Fallback>
                <p:oleObj name="Equation" r:id="rId3" imgW="2540000" imgH="2286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69446" y="2223204"/>
                        <a:ext cx="6658690" cy="599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069445" y="3604948"/>
          <a:ext cx="5893378" cy="6164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2184400" imgH="228600" progId="Equation.3">
                  <p:embed/>
                </p:oleObj>
              </mc:Choice>
              <mc:Fallback>
                <p:oleObj name="Equation" r:id="rId5" imgW="2184400" imgH="2286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9445" y="3604948"/>
                        <a:ext cx="5893378" cy="6164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1069446" y="5037667"/>
          <a:ext cx="5692815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2349500" imgH="254000" progId="Equation.3">
                  <p:embed/>
                </p:oleObj>
              </mc:Choice>
              <mc:Fallback>
                <p:oleObj name="Equation" r:id="rId7" imgW="2349500" imgH="2540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69446" y="5037667"/>
                        <a:ext cx="5692815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467555" y="6096000"/>
            <a:ext cx="59057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How do higher order norms affect the weights?</a:t>
            </a:r>
          </a:p>
        </p:txBody>
      </p:sp>
    </p:spTree>
    <p:extLst>
      <p:ext uri="{BB962C8B-B14F-4D97-AF65-F5344CB8AC3E}">
        <p14:creationId xmlns:p14="http://schemas.microsoft.com/office/powerpoint/2010/main" val="12586990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Regularizers</a:t>
            </a:r>
            <a:r>
              <a:rPr lang="en-US" dirty="0"/>
              <a:t> summarized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48626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L1 is popular because it tends to result in sparse solutions (i.e. lots of zero weights)</a:t>
            </a:r>
          </a:p>
          <a:p>
            <a:pPr marL="320040" lvl="1" indent="0">
              <a:buNone/>
            </a:pPr>
            <a:r>
              <a:rPr lang="en-US" dirty="0"/>
              <a:t>However, it is not differentiable, so it only works for gradient descent solvers</a:t>
            </a:r>
          </a:p>
          <a:p>
            <a:pPr marL="32004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L2 is also popular because for some loss functions, it can be solved directly (no gradient descent required, though often iterative solvers still)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Lp</a:t>
            </a:r>
            <a:r>
              <a:rPr lang="en-US" dirty="0"/>
              <a:t> is less popular since they don’t tend to shrink the weights enough</a:t>
            </a:r>
          </a:p>
        </p:txBody>
      </p:sp>
    </p:spTree>
    <p:extLst>
      <p:ext uri="{BB962C8B-B14F-4D97-AF65-F5344CB8AC3E}">
        <p14:creationId xmlns:p14="http://schemas.microsoft.com/office/powerpoint/2010/main" val="113720639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other loss functions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1638300" y="2211388"/>
          <a:ext cx="2830513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028700" imgH="228600" progId="Equation.3">
                  <p:embed/>
                </p:oleObj>
              </mc:Choice>
              <mc:Fallback>
                <p:oleObj name="Equation" r:id="rId2" imgW="1028700" imgH="2286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8300" y="2211388"/>
                        <a:ext cx="2830513" cy="628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08000" y="1636889"/>
            <a:ext cx="6666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Without regularization, the generic update is: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648" y="2972389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where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1300163" y="3568700"/>
          <a:ext cx="2854325" cy="446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84300" imgH="215900" progId="Equation.3">
                  <p:embed/>
                </p:oleObj>
              </mc:Choice>
              <mc:Fallback>
                <p:oleObj name="Equation" r:id="rId4" imgW="1384300" imgH="215900" progId="Equation.3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63" y="3568700"/>
                        <a:ext cx="2854325" cy="446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300163" y="4229100"/>
          <a:ext cx="1624013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787400" imgH="203200" progId="Equation.3">
                  <p:embed/>
                </p:oleObj>
              </mc:Choice>
              <mc:Fallback>
                <p:oleObj name="Equation" r:id="rId6" imgW="787400" imgH="203200" progId="Equation.3">
                  <p:embed/>
                  <p:pic>
                    <p:nvPicPr>
                      <p:cNvPr id="8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0163" y="4229100"/>
                        <a:ext cx="1624013" cy="419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572000" y="3498334"/>
            <a:ext cx="1618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exponential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86111" y="4158313"/>
            <a:ext cx="1350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hinge loss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612648" y="4868333"/>
            <a:ext cx="815340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86111" y="5354177"/>
            <a:ext cx="1881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squared error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/>
        </p:nvGraphicFramePr>
        <p:xfrm>
          <a:off x="788988" y="5453063"/>
          <a:ext cx="3717925" cy="46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816100" imgH="228600" progId="Equation.3">
                  <p:embed/>
                </p:oleObj>
              </mc:Choice>
              <mc:Fallback>
                <p:oleObj name="Equation" r:id="rId8" imgW="1816100" imgH="228600" progId="Equation.3">
                  <p:embed/>
                  <p:pic>
                    <p:nvPicPr>
                      <p:cNvPr id="16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988" y="5453063"/>
                        <a:ext cx="3717925" cy="46831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4224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Many tools support these different combinations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Look at </a:t>
            </a:r>
            <a:r>
              <a:rPr lang="en-US" dirty="0" err="1"/>
              <a:t>scikit</a:t>
            </a:r>
            <a:r>
              <a:rPr lang="en-US" dirty="0"/>
              <a:t> learning package: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http://scikit-learn.org/stable/modules/sgd.html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04674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names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(Ordinary) Least squares: squared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Ridge regression: squared loss with L2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Lasso regression: squared loss with L1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Elastic regression: squared loss with L1 AND L2 regularization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Logistic regression: logistic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639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Model-based machine learning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 startAt="2"/>
            </a:pPr>
            <a:r>
              <a:rPr lang="en-US" dirty="0"/>
              <a:t>pick a criteria to optimize (aka objective function)</a:t>
            </a:r>
            <a:endParaRPr lang="en-US" sz="2600" dirty="0"/>
          </a:p>
          <a:p>
            <a:pPr marL="514350" indent="-514350">
              <a:buAutoNum type="arabicPeriod" startAt="2"/>
            </a:pPr>
            <a:endParaRPr lang="en-US" dirty="0"/>
          </a:p>
          <a:p>
            <a:pPr marL="514350" indent="-514350">
              <a:buAutoNum type="arabicPeriod" startAt="2"/>
            </a:pPr>
            <a:endParaRPr lang="en-US" dirty="0"/>
          </a:p>
          <a:p>
            <a:pPr marL="514350" indent="-514350">
              <a:buAutoNum type="arabicPeriod" startAt="2"/>
            </a:pPr>
            <a:r>
              <a:rPr lang="en-US" dirty="0"/>
              <a:t>develop a learning algorithm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2352675" y="3795713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52675" y="3795713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738313" y="5443538"/>
          <a:ext cx="3906837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917700" imgH="457200" progId="Equation.3">
                  <p:embed/>
                </p:oleObj>
              </mc:Choice>
              <mc:Fallback>
                <p:oleObj name="Equation" r:id="rId5" imgW="19177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38313" y="5443538"/>
                        <a:ext cx="3906837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940777" y="5514093"/>
            <a:ext cx="28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Find w and b that minimize the 0/1 loss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041400" imgH="330200" progId="Equation.3">
                  <p:embed/>
                </p:oleObj>
              </mc:Choice>
              <mc:Fallback>
                <p:oleObj name="Equation" r:id="rId7" imgW="1041400" imgH="330200" progId="Equation.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6183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Model-based machine learning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1"/>
            <a:ext cx="8153400" cy="3843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pick a model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 startAt="2"/>
            </a:pPr>
            <a:r>
              <a:rPr lang="en-US" dirty="0"/>
              <a:t>pick a criteria to optimize (aka objective function)</a:t>
            </a:r>
            <a:endParaRPr lang="en-US" sz="2600" dirty="0"/>
          </a:p>
          <a:p>
            <a:pPr marL="514350" indent="-514350">
              <a:buAutoNum type="arabicPeriod" startAt="2"/>
            </a:pPr>
            <a:endParaRPr lang="en-US" dirty="0"/>
          </a:p>
          <a:p>
            <a:pPr marL="514350" indent="-514350">
              <a:buAutoNum type="arabicPeriod" startAt="2"/>
            </a:pPr>
            <a:endParaRPr lang="en-US" dirty="0"/>
          </a:p>
          <a:p>
            <a:pPr marL="514350" indent="-514350">
              <a:buAutoNum type="arabicPeriod" startAt="2"/>
            </a:pPr>
            <a:r>
              <a:rPr lang="en-US" dirty="0"/>
              <a:t>develop a learning algorithm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2408442" y="3795713"/>
          <a:ext cx="271780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333500" imgH="457200" progId="Equation.3">
                  <p:embed/>
                </p:oleObj>
              </mc:Choice>
              <mc:Fallback>
                <p:oleObj name="Equation" r:id="rId3" imgW="13335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08442" y="3795713"/>
                        <a:ext cx="271780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725613" y="5443538"/>
          <a:ext cx="3933825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930400" imgH="457200" progId="Equation.3">
                  <p:embed/>
                </p:oleObj>
              </mc:Choice>
              <mc:Fallback>
                <p:oleObj name="Equation" r:id="rId5" imgW="19304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25613" y="5443538"/>
                        <a:ext cx="3933825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940777" y="5514093"/>
            <a:ext cx="282527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Find w and b that minimize the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surrogate loss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59438" y="3795713"/>
            <a:ext cx="3106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use a convex surrogate loss function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2344738" y="2241550"/>
          <a:ext cx="2600325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041400" imgH="330200" progId="Equation.3">
                  <p:embed/>
                </p:oleObj>
              </mc:Choice>
              <mc:Fallback>
                <p:oleObj name="Equation" r:id="rId7" imgW="1041400" imgH="3302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44738" y="2241550"/>
                        <a:ext cx="2600325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1940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minimum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58" y="1549699"/>
            <a:ext cx="2324100" cy="349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970" y="2197100"/>
            <a:ext cx="3289300" cy="2463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2648" y="5102678"/>
            <a:ext cx="80717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Tw Cen MT"/>
                <a:ea typeface="+mn-ea"/>
                <a:cs typeface="+mn-cs"/>
              </a:rPr>
              <a:t>You’re blindfolded, but you can see out of the bottom of the blindfold to the ground right by your feet.  I drop you off somewhere and tell you that you’re in a convex shaped valley and escape is at the bottom/minimum.  How do you get out?</a:t>
            </a:r>
          </a:p>
        </p:txBody>
      </p:sp>
    </p:spTree>
    <p:extLst>
      <p:ext uri="{BB962C8B-B14F-4D97-AF65-F5344CB8AC3E}">
        <p14:creationId xmlns:p14="http://schemas.microsoft.com/office/powerpoint/2010/main" val="1626476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81200"/>
          </a:xfrm>
        </p:spPr>
        <p:txBody>
          <a:bodyPr/>
          <a:lstStyle/>
          <a:p>
            <a:pPr lvl="1"/>
            <a:r>
              <a:rPr lang="en-US" sz="2400" dirty="0"/>
              <a:t>pick a starting point (</a:t>
            </a:r>
            <a:r>
              <a:rPr lang="en-US" sz="2400" dirty="0" err="1"/>
              <a:t>w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repeat until loss doesn’t decrease in all dimensions:</a:t>
            </a:r>
          </a:p>
          <a:p>
            <a:pPr lvl="2"/>
            <a:r>
              <a:rPr lang="en-US" sz="2000" dirty="0"/>
              <a:t>pick a dimension</a:t>
            </a:r>
          </a:p>
          <a:p>
            <a:pPr lvl="2"/>
            <a:r>
              <a:rPr lang="en-US" sz="2000" dirty="0"/>
              <a:t>move a small amount in that dimension towards decreasing loss (using the derivative)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2300288" y="3924300"/>
          <a:ext cx="2986087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447800" imgH="444500" progId="Equation.3">
                  <p:embed/>
                </p:oleObj>
              </mc:Choice>
              <mc:Fallback>
                <p:oleObj name="Equation" r:id="rId2" imgW="1447800" imgH="444500" progId="Equation.3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0288" y="3924300"/>
                        <a:ext cx="2986087" cy="9159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8907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</a:t>
            </a:r>
            <a:r>
              <a:rPr lang="en-US" dirty="0" err="1"/>
              <a:t>maths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2460625" y="1831975"/>
          <a:ext cx="3494088" cy="95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714500" imgH="469900" progId="Equation.3">
                  <p:embed/>
                </p:oleObj>
              </mc:Choice>
              <mc:Fallback>
                <p:oleObj name="Equation" r:id="rId2" imgW="1714500" imgH="4699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60625" y="1831975"/>
                        <a:ext cx="3494088" cy="95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095375" y="1882775"/>
          <a:ext cx="1138238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558800" imgH="444500" progId="Equation.3">
                  <p:embed/>
                </p:oleObj>
              </mc:Choice>
              <mc:Fallback>
                <p:oleObj name="Equation" r:id="rId4" imgW="558800" imgH="444500" progId="Equation.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95375" y="1882775"/>
                        <a:ext cx="1138238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2460625" y="2998788"/>
          <a:ext cx="5229225" cy="95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565400" imgH="469900" progId="Equation.3">
                  <p:embed/>
                </p:oleObj>
              </mc:Choice>
              <mc:Fallback>
                <p:oleObj name="Equation" r:id="rId6" imgW="2565400" imgH="4699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460625" y="2998788"/>
                        <a:ext cx="5229225" cy="955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2460625" y="4178300"/>
          <a:ext cx="36512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790700" imgH="457200" progId="Equation.3">
                  <p:embed/>
                </p:oleObj>
              </mc:Choice>
              <mc:Fallback>
                <p:oleObj name="Equation" r:id="rId8" imgW="1790700" imgH="4572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460625" y="4178300"/>
                        <a:ext cx="36512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1626684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1_isip_default">
  <a:themeElements>
    <a:clrScheme name="ISIP Standard">
      <a:dk1>
        <a:srgbClr val="000000"/>
      </a:dk1>
      <a:lt1>
        <a:srgbClr val="000000"/>
      </a:lt1>
      <a:dk2>
        <a:srgbClr val="000000"/>
      </a:dk2>
      <a:lt2>
        <a:srgbClr val="000000"/>
      </a:lt2>
      <a:accent1>
        <a:srgbClr val="333399"/>
      </a:accent1>
      <a:accent2>
        <a:srgbClr val="892034"/>
      </a:accent2>
      <a:accent3>
        <a:srgbClr val="FFFFE2"/>
      </a:accent3>
      <a:accent4>
        <a:srgbClr val="FFFFE2"/>
      </a:accent4>
      <a:accent5>
        <a:srgbClr val="FFFFE2"/>
      </a:accent5>
      <a:accent6>
        <a:srgbClr val="FFFFE2"/>
      </a:accent6>
      <a:hlink>
        <a:srgbClr val="892034"/>
      </a:hlink>
      <a:folHlink>
        <a:srgbClr val="892034"/>
      </a:folHlink>
    </a:clrScheme>
    <a:fontScheme name="ISIP Standar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lecture_title">
  <a:themeElements>
    <a:clrScheme name="ISIP Standard">
      <a:dk1>
        <a:srgbClr val="000000"/>
      </a:dk1>
      <a:lt1>
        <a:srgbClr val="000000"/>
      </a:lt1>
      <a:dk2>
        <a:srgbClr val="000000"/>
      </a:dk2>
      <a:lt2>
        <a:srgbClr val="000000"/>
      </a:lt2>
      <a:accent1>
        <a:srgbClr val="333399"/>
      </a:accent1>
      <a:accent2>
        <a:srgbClr val="892034"/>
      </a:accent2>
      <a:accent3>
        <a:srgbClr val="FFFFE2"/>
      </a:accent3>
      <a:accent4>
        <a:srgbClr val="FFFFE2"/>
      </a:accent4>
      <a:accent5>
        <a:srgbClr val="FFFFE2"/>
      </a:accent5>
      <a:accent6>
        <a:srgbClr val="FFFFE2"/>
      </a:accent6>
      <a:hlink>
        <a:srgbClr val="892034"/>
      </a:hlink>
      <a:folHlink>
        <a:srgbClr val="892034"/>
      </a:folHlink>
    </a:clrScheme>
    <a:fontScheme name="ISIP Standar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isip_default">
  <a:themeElements>
    <a:clrScheme name="ISIP Standard">
      <a:dk1>
        <a:srgbClr val="000000"/>
      </a:dk1>
      <a:lt1>
        <a:srgbClr val="000000"/>
      </a:lt1>
      <a:dk2>
        <a:srgbClr val="000000"/>
      </a:dk2>
      <a:lt2>
        <a:srgbClr val="000000"/>
      </a:lt2>
      <a:accent1>
        <a:srgbClr val="333399"/>
      </a:accent1>
      <a:accent2>
        <a:srgbClr val="892034"/>
      </a:accent2>
      <a:accent3>
        <a:srgbClr val="FFFFE2"/>
      </a:accent3>
      <a:accent4>
        <a:srgbClr val="FFFFE2"/>
      </a:accent4>
      <a:accent5>
        <a:srgbClr val="FFFFE2"/>
      </a:accent5>
      <a:accent6>
        <a:srgbClr val="FFFFE2"/>
      </a:accent6>
      <a:hlink>
        <a:srgbClr val="892034"/>
      </a:hlink>
      <a:folHlink>
        <a:srgbClr val="892034"/>
      </a:folHlink>
    </a:clrScheme>
    <a:fontScheme name="ISIP Standar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lecture_title</Template>
  <TotalTime>8020</TotalTime>
  <Words>1737</Words>
  <Application>Microsoft Macintosh PowerPoint</Application>
  <PresentationFormat>Letter Paper (8.5x11 in)</PresentationFormat>
  <Paragraphs>293</Paragraphs>
  <Slides>47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7" baseType="lpstr">
      <vt:lpstr>Arial</vt:lpstr>
      <vt:lpstr>Times New Roman</vt:lpstr>
      <vt:lpstr>Tw Cen MT</vt:lpstr>
      <vt:lpstr>Wingdings</vt:lpstr>
      <vt:lpstr>Wingdings 2</vt:lpstr>
      <vt:lpstr>1_isip_default</vt:lpstr>
      <vt:lpstr>1_lecture_title</vt:lpstr>
      <vt:lpstr>Median</vt:lpstr>
      <vt:lpstr>isip_default</vt:lpstr>
      <vt:lpstr>Equation</vt:lpstr>
      <vt:lpstr>PowerPoint Presentation</vt:lpstr>
      <vt:lpstr>PowerPoint Presentation</vt:lpstr>
      <vt:lpstr>PowerPoint Presentation</vt:lpstr>
      <vt:lpstr>Regularization</vt:lpstr>
      <vt:lpstr>Model-based machine learning</vt:lpstr>
      <vt:lpstr>Model-based machine learning</vt:lpstr>
      <vt:lpstr>Finding the minimum</vt:lpstr>
      <vt:lpstr>Gradient descent</vt:lpstr>
      <vt:lpstr>Some maths</vt:lpstr>
      <vt:lpstr>Gradient descent</vt:lpstr>
      <vt:lpstr>Perceptron learning algorithm!</vt:lpstr>
      <vt:lpstr>The constant</vt:lpstr>
      <vt:lpstr>The constant</vt:lpstr>
      <vt:lpstr>One concern</vt:lpstr>
      <vt:lpstr>Perceptron learning algorithm!</vt:lpstr>
      <vt:lpstr>One concern</vt:lpstr>
      <vt:lpstr>Overfitting revisited: regularization</vt:lpstr>
      <vt:lpstr>Regularizers</vt:lpstr>
      <vt:lpstr>Regularizers</vt:lpstr>
      <vt:lpstr>Regularizers</vt:lpstr>
      <vt:lpstr>Common regularizers</vt:lpstr>
      <vt:lpstr>Common regularizers</vt:lpstr>
      <vt:lpstr>p-norm</vt:lpstr>
      <vt:lpstr>p-norms visualized</vt:lpstr>
      <vt:lpstr>p-norms visualized</vt:lpstr>
      <vt:lpstr>Model-based machine learning</vt:lpstr>
      <vt:lpstr>Minimizing with a regularizer</vt:lpstr>
      <vt:lpstr>Convexity revisited</vt:lpstr>
      <vt:lpstr>Adding convex functions</vt:lpstr>
      <vt:lpstr>Adding convex functions</vt:lpstr>
      <vt:lpstr>Minimizing with a regularizer</vt:lpstr>
      <vt:lpstr>p-norms are convex</vt:lpstr>
      <vt:lpstr>Model-based machine learning</vt:lpstr>
      <vt:lpstr>Our optimization criterion</vt:lpstr>
      <vt:lpstr>Gradient descent</vt:lpstr>
      <vt:lpstr>Some more math</vt:lpstr>
      <vt:lpstr>Gradient descent</vt:lpstr>
      <vt:lpstr>The update</vt:lpstr>
      <vt:lpstr>The update</vt:lpstr>
      <vt:lpstr>L1 regularization</vt:lpstr>
      <vt:lpstr>L1 regularization</vt:lpstr>
      <vt:lpstr>L1 regularization</vt:lpstr>
      <vt:lpstr>Regularization with p-norms</vt:lpstr>
      <vt:lpstr>Regularizers summarized</vt:lpstr>
      <vt:lpstr>The other loss functions</vt:lpstr>
      <vt:lpstr>Many tools support these different combinations</vt:lpstr>
      <vt:lpstr>Common names</vt:lpstr>
    </vt:vector>
  </TitlesOfParts>
  <Company>Gateway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Valued Gateway Client</dc:creator>
  <cp:lastModifiedBy>Joseph Picone</cp:lastModifiedBy>
  <cp:revision>434</cp:revision>
  <dcterms:created xsi:type="dcterms:W3CDTF">2002-09-12T17:13:32Z</dcterms:created>
  <dcterms:modified xsi:type="dcterms:W3CDTF">2023-04-05T00:59:48Z</dcterms:modified>
</cp:coreProperties>
</file>